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5.jpg" ContentType="image/pn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2" r:id="rId7"/>
    <p:sldId id="263" r:id="rId8"/>
    <p:sldId id="264" r:id="rId9"/>
    <p:sldId id="269" r:id="rId10"/>
    <p:sldId id="268" r:id="rId11"/>
    <p:sldId id="267" r:id="rId12"/>
    <p:sldId id="270" r:id="rId13"/>
  </p:sldIdLst>
  <p:sldSz cx="12192000" cy="6858000"/>
  <p:notesSz cx="6858000" cy="9144000"/>
  <p:embeddedFontLst>
    <p:embeddedFont>
      <p:font typeface="Lucida Sans" panose="020B0602030504020204" pitchFamily="34" charset="0"/>
      <p:regular r:id="rId15"/>
      <p:bold r:id="rId16"/>
      <p:italic r:id="rId17"/>
      <p:boldItalic r:id="rId18"/>
    </p:embeddedFont>
    <p:embeddedFont>
      <p:font typeface="Calibri" panose="020F0502020204030204" pitchFamily="34" charset="0"/>
      <p:regular r:id="rId19"/>
      <p:bold r:id="rId20"/>
      <p:italic r:id="rId21"/>
      <p:boldItalic r:id="rId22"/>
    </p:embeddedFont>
    <p:embeddedFont>
      <p:font typeface="Nunito" panose="020B060402020202020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8" roundtripDataSignature="AMtx7mjsUkLbGKvou/96ZFzRoFUCSyeO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90" d="100"/>
          <a:sy n="90" d="100"/>
        </p:scale>
        <p:origin x="-370" y="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customschemas.google.com/relationships/presentationmetadata" Target="meta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73730217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15014684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15014684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1501468435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1501468435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50146843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50146843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1501468435_2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1501468435_2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1501468435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1501468435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1501468435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1501468435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150146843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150146843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1501468435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11501468435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1501468435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1501468435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1501468435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1501468435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1501468435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1501468435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151499b8c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151499b8c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8"/>
        <p:cNvGrpSpPr/>
        <p:nvPr/>
      </p:nvGrpSpPr>
      <p:grpSpPr>
        <a:xfrm>
          <a:off x="0" y="0"/>
          <a:ext cx="0" cy="0"/>
          <a:chOff x="0" y="0"/>
          <a:chExt cx="0" cy="0"/>
        </a:xfrm>
      </p:grpSpPr>
      <p:sp>
        <p:nvSpPr>
          <p:cNvPr id="69" name="Google Shape;69;p1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1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0" name="Google Shape;20;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3"/>
        <p:cNvGrpSpPr/>
        <p:nvPr/>
      </p:nvGrpSpPr>
      <p:grpSpPr>
        <a:xfrm>
          <a:off x="0" y="0"/>
          <a:ext cx="0" cy="0"/>
          <a:chOff x="0" y="0"/>
          <a:chExt cx="0" cy="0"/>
        </a:xfrm>
      </p:grpSpPr>
      <p:sp>
        <p:nvSpPr>
          <p:cNvPr id="24" name="Google Shape;24;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1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 name="Google Shape;27;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0"/>
        <p:cNvGrpSpPr/>
        <p:nvPr/>
      </p:nvGrpSpPr>
      <p:grpSpPr>
        <a:xfrm>
          <a:off x="0" y="0"/>
          <a:ext cx="0" cy="0"/>
          <a:chOff x="0" y="0"/>
          <a:chExt cx="0" cy="0"/>
        </a:xfrm>
      </p:grpSpPr>
      <p:sp>
        <p:nvSpPr>
          <p:cNvPr id="31" name="Google Shape;31;p1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3" name="Google Shape;33;p1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1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5" name="Google Shape;35;p1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0" name="Google Shape;40;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
        <p:nvSpPr>
          <p:cNvPr id="45" name="Google Shape;45;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8"/>
        <p:cNvGrpSpPr/>
        <p:nvPr/>
      </p:nvGrpSpPr>
      <p:grpSpPr>
        <a:xfrm>
          <a:off x="0" y="0"/>
          <a:ext cx="0" cy="0"/>
          <a:chOff x="0" y="0"/>
          <a:chExt cx="0" cy="0"/>
        </a:xfrm>
      </p:grpSpPr>
      <p:sp>
        <p:nvSpPr>
          <p:cNvPr id="49" name="Google Shape;49;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5"/>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1" name="Google Shape;51;p1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2" name="Google Shape;52;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5"/>
        <p:cNvGrpSpPr/>
        <p:nvPr/>
      </p:nvGrpSpPr>
      <p:grpSpPr>
        <a:xfrm>
          <a:off x="0" y="0"/>
          <a:ext cx="0" cy="0"/>
          <a:chOff x="0" y="0"/>
          <a:chExt cx="0" cy="0"/>
        </a:xfrm>
      </p:grpSpPr>
      <p:sp>
        <p:nvSpPr>
          <p:cNvPr id="56" name="Google Shape;56;p1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6"/>
          <p:cNvSpPr>
            <a:spLocks noGrp="1"/>
          </p:cNvSpPr>
          <p:nvPr>
            <p:ph type="pic" idx="2"/>
          </p:nvPr>
        </p:nvSpPr>
        <p:spPr>
          <a:xfrm>
            <a:off x="5183188" y="987425"/>
            <a:ext cx="6172200" cy="4873625"/>
          </a:xfrm>
          <a:prstGeom prst="rect">
            <a:avLst/>
          </a:prstGeom>
          <a:noFill/>
          <a:ln>
            <a:noFill/>
          </a:ln>
        </p:spPr>
      </p:sp>
      <p:sp>
        <p:nvSpPr>
          <p:cNvPr id="58" name="Google Shape;58;p1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9" name="Google Shape;59;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2"/>
        <p:cNvGrpSpPr/>
        <p:nvPr/>
      </p:nvGrpSpPr>
      <p:grpSpPr>
        <a:xfrm>
          <a:off x="0" y="0"/>
          <a:ext cx="0" cy="0"/>
          <a:chOff x="0" y="0"/>
          <a:chExt cx="0" cy="0"/>
        </a:xfrm>
      </p:grpSpPr>
      <p:sp>
        <p:nvSpPr>
          <p:cNvPr id="63" name="Google Shape;63;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slow">
    <p:push/>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www.toppr.com/guides/physics/sources-of-energy/non-conventional-sources-of-energy/" TargetMode="External"/><Relationship Id="rId5" Type="http://schemas.openxmlformats.org/officeDocument/2006/relationships/hyperlink" Target="https://www.toppr.com/guides/geography/industries/introduction-to-industry/" TargetMode="External"/><Relationship Id="rId4" Type="http://schemas.openxmlformats.org/officeDocument/2006/relationships/hyperlink" Target="https://www.toppr.com/guides/geography/agriculture/introduction-to-agricultur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www.toppr.com/guides/geography/our-country-india/india-our-country/" TargetMode="External"/><Relationship Id="rId5" Type="http://schemas.openxmlformats.org/officeDocument/2006/relationships/hyperlink" Target="https://www.toppr.com/guides/physics/magnetic-effects-of-electric-current/domestic-electric-circuits/" TargetMode="External"/><Relationship Id="rId4" Type="http://schemas.openxmlformats.org/officeDocument/2006/relationships/hyperlink" Target="https://www.toppr.com/guides/biology/photosynthesis-in-higher-plants/introduction-to-photosynthesi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jp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77"/>
        <p:cNvGrpSpPr/>
        <p:nvPr/>
      </p:nvGrpSpPr>
      <p:grpSpPr>
        <a:xfrm>
          <a:off x="0" y="0"/>
          <a:ext cx="0" cy="0"/>
          <a:chOff x="0" y="0"/>
          <a:chExt cx="0" cy="0"/>
        </a:xfrm>
      </p:grpSpPr>
      <p:sp>
        <p:nvSpPr>
          <p:cNvPr id="78" name="Google Shape;78;g11501468435_0_0"/>
          <p:cNvSpPr txBox="1"/>
          <p:nvPr/>
        </p:nvSpPr>
        <p:spPr>
          <a:xfrm>
            <a:off x="1045138" y="317051"/>
            <a:ext cx="10421400" cy="1273200"/>
          </a:xfrm>
          <a:prstGeom prst="rect">
            <a:avLst/>
          </a:prstGeom>
          <a:noFill/>
          <a:ln>
            <a:noFill/>
          </a:ln>
        </p:spPr>
        <p:txBody>
          <a:bodyPr spcFirstLastPara="1" wrap="square" lIns="68575" tIns="34275" rIns="68575" bIns="34275" anchor="b" anchorCtr="0">
            <a:normAutofit/>
          </a:bodyPr>
          <a:lstStyle/>
          <a:p>
            <a:pPr marL="0" lvl="0" indent="0" algn="ctr" rtl="0">
              <a:spcBef>
                <a:spcPts val="0"/>
              </a:spcBef>
              <a:spcAft>
                <a:spcPts val="0"/>
              </a:spcAft>
              <a:buNone/>
            </a:pPr>
            <a:r>
              <a:rPr lang="en-US" sz="2700" b="1" dirty="0" smtClean="0">
                <a:solidFill>
                  <a:srgbClr val="FF0000"/>
                </a:solidFill>
                <a:latin typeface="Lucida Sans"/>
                <a:ea typeface="Lucida Sans"/>
                <a:cs typeface="Lucida Sans"/>
                <a:sym typeface="Lucida Sans"/>
              </a:rPr>
              <a:t>Non-Conventional </a:t>
            </a:r>
            <a:r>
              <a:rPr lang="en-US" sz="2700" b="1" dirty="0">
                <a:solidFill>
                  <a:srgbClr val="FF0000"/>
                </a:solidFill>
                <a:latin typeface="Lucida Sans"/>
                <a:ea typeface="Lucida Sans"/>
                <a:cs typeface="Lucida Sans"/>
                <a:sym typeface="Lucida Sans"/>
              </a:rPr>
              <a:t>sources of energy </a:t>
            </a:r>
            <a:r>
              <a:rPr lang="en-US" sz="2700" dirty="0">
                <a:latin typeface="Lucida Sans"/>
                <a:ea typeface="Lucida Sans"/>
                <a:cs typeface="Lucida Sans"/>
                <a:sym typeface="Lucida Sans"/>
              </a:rPr>
              <a:t/>
            </a:r>
            <a:br>
              <a:rPr lang="en-US" sz="2700" dirty="0">
                <a:latin typeface="Lucida Sans"/>
                <a:ea typeface="Lucida Sans"/>
                <a:cs typeface="Lucida Sans"/>
                <a:sym typeface="Lucida Sans"/>
              </a:rPr>
            </a:br>
            <a:r>
              <a:rPr lang="en-US" dirty="0">
                <a:latin typeface="Lucida Sans"/>
                <a:ea typeface="Lucida Sans"/>
                <a:cs typeface="Lucida Sans"/>
                <a:sym typeface="Lucida Sans"/>
              </a:rPr>
              <a:t/>
            </a:r>
            <a:br>
              <a:rPr lang="en-US" dirty="0">
                <a:latin typeface="Lucida Sans"/>
                <a:ea typeface="Lucida Sans"/>
                <a:cs typeface="Lucida Sans"/>
                <a:sym typeface="Lucida Sans"/>
              </a:rPr>
            </a:br>
            <a:r>
              <a:rPr lang="en-US" sz="1800" b="1" dirty="0" err="1">
                <a:latin typeface="Lucida Sans"/>
                <a:ea typeface="Lucida Sans"/>
                <a:cs typeface="Lucida Sans"/>
                <a:sym typeface="Lucida Sans"/>
              </a:rPr>
              <a:t>Energy</a:t>
            </a:r>
            <a:r>
              <a:rPr lang="en-US" sz="1800" b="1" dirty="0">
                <a:latin typeface="Lucida Sans"/>
                <a:ea typeface="Lucida Sans"/>
                <a:cs typeface="Lucida Sans"/>
                <a:sym typeface="Lucida Sans"/>
              </a:rPr>
              <a:t>, Water, Environment Sustainability</a:t>
            </a:r>
            <a:endParaRPr sz="2700" b="1" dirty="0">
              <a:solidFill>
                <a:srgbClr val="000000"/>
              </a:solidFill>
              <a:latin typeface="Lucida Sans"/>
              <a:ea typeface="Lucida Sans"/>
              <a:cs typeface="Lucida Sans"/>
              <a:sym typeface="Lucida Sans"/>
            </a:endParaRPr>
          </a:p>
        </p:txBody>
      </p:sp>
      <p:graphicFrame>
        <p:nvGraphicFramePr>
          <p:cNvPr id="7" name="Table 1">
            <a:extLst>
              <a:ext uri="{FF2B5EF4-FFF2-40B4-BE49-F238E27FC236}">
                <a16:creationId xmlns:a16="http://schemas.microsoft.com/office/drawing/2014/main" xmlns="" id="{DCABCA89-0C9D-ADF3-5729-5F9C3CFCD727}"/>
              </a:ext>
            </a:extLst>
          </p:cNvPr>
          <p:cNvGraphicFramePr>
            <a:graphicFrameLocks noGrp="1"/>
          </p:cNvGraphicFramePr>
          <p:nvPr>
            <p:extLst>
              <p:ext uri="{D42A27DB-BD31-4B8C-83A1-F6EECF244321}">
                <p14:modId xmlns:p14="http://schemas.microsoft.com/office/powerpoint/2010/main" val="2944248678"/>
              </p:ext>
            </p:extLst>
          </p:nvPr>
        </p:nvGraphicFramePr>
        <p:xfrm>
          <a:off x="1172138" y="1757855"/>
          <a:ext cx="9512795" cy="2560201"/>
        </p:xfrm>
        <a:graphic>
          <a:graphicData uri="http://schemas.openxmlformats.org/drawingml/2006/table">
            <a:tbl>
              <a:tblPr firstRow="1" bandRow="1">
                <a:tableStyleId>{5C22544A-7EE6-4342-B048-85BDC9FD1C3A}</a:tableStyleId>
              </a:tblPr>
              <a:tblGrid>
                <a:gridCol w="858817">
                  <a:extLst>
                    <a:ext uri="{9D8B030D-6E8A-4147-A177-3AD203B41FA5}">
                      <a16:colId xmlns:a16="http://schemas.microsoft.com/office/drawing/2014/main" xmlns="" val="20000"/>
                    </a:ext>
                  </a:extLst>
                </a:gridCol>
                <a:gridCol w="1180431">
                  <a:extLst>
                    <a:ext uri="{9D8B030D-6E8A-4147-A177-3AD203B41FA5}">
                      <a16:colId xmlns:a16="http://schemas.microsoft.com/office/drawing/2014/main" xmlns="" val="20001"/>
                    </a:ext>
                  </a:extLst>
                </a:gridCol>
                <a:gridCol w="2087847">
                  <a:extLst>
                    <a:ext uri="{9D8B030D-6E8A-4147-A177-3AD203B41FA5}">
                      <a16:colId xmlns:a16="http://schemas.microsoft.com/office/drawing/2014/main" xmlns="" val="20002"/>
                    </a:ext>
                  </a:extLst>
                </a:gridCol>
                <a:gridCol w="774101">
                  <a:extLst>
                    <a:ext uri="{9D8B030D-6E8A-4147-A177-3AD203B41FA5}">
                      <a16:colId xmlns:a16="http://schemas.microsoft.com/office/drawing/2014/main" xmlns="" val="20003"/>
                    </a:ext>
                  </a:extLst>
                </a:gridCol>
                <a:gridCol w="4611599">
                  <a:extLst>
                    <a:ext uri="{9D8B030D-6E8A-4147-A177-3AD203B41FA5}">
                      <a16:colId xmlns:a16="http://schemas.microsoft.com/office/drawing/2014/main" xmlns="" val="769710714"/>
                    </a:ext>
                  </a:extLst>
                </a:gridCol>
              </a:tblGrid>
              <a:tr h="457507">
                <a:tc>
                  <a:txBody>
                    <a:bodyPr/>
                    <a:lstStyle/>
                    <a:p>
                      <a:r>
                        <a:rPr lang="en-US" sz="1400" dirty="0"/>
                        <a:t>Roll No.</a:t>
                      </a:r>
                    </a:p>
                  </a:txBody>
                  <a:tcPr marL="68580" marR="68580" marT="34290" marB="34290"/>
                </a:tc>
                <a:tc>
                  <a:txBody>
                    <a:bodyPr/>
                    <a:lstStyle/>
                    <a:p>
                      <a:r>
                        <a:rPr lang="en-US" sz="1400" dirty="0"/>
                        <a:t>PRN</a:t>
                      </a:r>
                    </a:p>
                  </a:txBody>
                  <a:tcPr marL="68580" marR="68580" marT="34290" marB="34290"/>
                </a:tc>
                <a:tc>
                  <a:txBody>
                    <a:bodyPr/>
                    <a:lstStyle/>
                    <a:p>
                      <a:r>
                        <a:rPr lang="en-US" sz="1400" dirty="0"/>
                        <a:t>Name of  student</a:t>
                      </a:r>
                    </a:p>
                  </a:txBody>
                  <a:tcPr marL="68580" marR="68580" marT="34290" marB="34290"/>
                </a:tc>
                <a:tc>
                  <a:txBody>
                    <a:bodyPr/>
                    <a:lstStyle/>
                    <a:p>
                      <a:pPr algn="ctr"/>
                      <a:r>
                        <a:rPr lang="en-US" sz="1400" dirty="0"/>
                        <a:t>Div.</a:t>
                      </a:r>
                    </a:p>
                  </a:txBody>
                  <a:tcPr marL="68580" marR="68580" marT="34290" marB="34290"/>
                </a:tc>
                <a:tc>
                  <a:txBody>
                    <a:bodyPr/>
                    <a:lstStyle/>
                    <a:p>
                      <a:r>
                        <a:rPr lang="en-US" sz="1400" dirty="0"/>
                        <a:t>VIIT</a:t>
                      </a:r>
                      <a:r>
                        <a:rPr lang="en-US" sz="1400" baseline="0" dirty="0"/>
                        <a:t> email ID</a:t>
                      </a:r>
                      <a:endParaRPr lang="en-US" sz="1400" dirty="0"/>
                    </a:p>
                  </a:txBody>
                  <a:tcPr marL="68580" marR="68580" marT="34290" marB="34290"/>
                </a:tc>
                <a:extLst>
                  <a:ext uri="{0D108BD9-81ED-4DB2-BD59-A6C34878D82A}">
                    <a16:rowId xmlns:a16="http://schemas.microsoft.com/office/drawing/2014/main" xmlns="" val="10000"/>
                  </a:ext>
                </a:extLst>
              </a:tr>
              <a:tr h="457507">
                <a:tc>
                  <a:txBody>
                    <a:bodyPr/>
                    <a:lstStyle/>
                    <a:p>
                      <a:r>
                        <a:rPr lang="en-US" sz="1400" dirty="0"/>
                        <a:t>1405</a:t>
                      </a:r>
                    </a:p>
                  </a:txBody>
                  <a:tcPr marL="68580" marR="68580" marT="34290" marB="34290"/>
                </a:tc>
                <a:tc>
                  <a:txBody>
                    <a:bodyPr/>
                    <a:lstStyle/>
                    <a:p>
                      <a:r>
                        <a:rPr lang="en-US" sz="1400" dirty="0"/>
                        <a:t>22110075</a:t>
                      </a:r>
                    </a:p>
                  </a:txBody>
                  <a:tcPr marL="68580" marR="68580" marT="34290" marB="34290"/>
                </a:tc>
                <a:tc>
                  <a:txBody>
                    <a:bodyPr/>
                    <a:lstStyle/>
                    <a:p>
                      <a:r>
                        <a:rPr lang="en-US" sz="1400" dirty="0"/>
                        <a:t>Yash Gavit</a:t>
                      </a:r>
                    </a:p>
                  </a:txBody>
                  <a:tcPr marL="68580" marR="68580" marT="34290" marB="34290"/>
                </a:tc>
                <a:tc>
                  <a:txBody>
                    <a:bodyPr/>
                    <a:lstStyle/>
                    <a:p>
                      <a:pPr algn="ctr"/>
                      <a:r>
                        <a:rPr lang="en-US" sz="1400" dirty="0"/>
                        <a:t>N</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yash.22110075@viit.ac.in</a:t>
                      </a:r>
                    </a:p>
                    <a:p>
                      <a:endParaRPr lang="en-US" sz="1400" dirty="0"/>
                    </a:p>
                  </a:txBody>
                  <a:tcPr marL="68580" marR="68580" marT="34290" marB="34290"/>
                </a:tc>
                <a:extLst>
                  <a:ext uri="{0D108BD9-81ED-4DB2-BD59-A6C34878D82A}">
                    <a16:rowId xmlns:a16="http://schemas.microsoft.com/office/drawing/2014/main" xmlns="" val="2937882098"/>
                  </a:ext>
                </a:extLst>
              </a:tr>
              <a:tr h="457507">
                <a:tc>
                  <a:txBody>
                    <a:bodyPr/>
                    <a:lstStyle/>
                    <a:p>
                      <a:r>
                        <a:rPr lang="en-US" sz="1400" dirty="0"/>
                        <a:t>1412</a:t>
                      </a:r>
                    </a:p>
                  </a:txBody>
                  <a:tcPr marL="68580" marR="68580" marT="34290" marB="34290"/>
                </a:tc>
                <a:tc>
                  <a:txBody>
                    <a:bodyPr/>
                    <a:lstStyle/>
                    <a:p>
                      <a:r>
                        <a:rPr lang="en-US" sz="1400" dirty="0"/>
                        <a:t>22110206</a:t>
                      </a:r>
                    </a:p>
                  </a:txBody>
                  <a:tcPr marL="68580" marR="68580" marT="34290" marB="34290"/>
                </a:tc>
                <a:tc>
                  <a:txBody>
                    <a:bodyPr/>
                    <a:lstStyle/>
                    <a:p>
                      <a:r>
                        <a:rPr lang="en-US" sz="1400" dirty="0"/>
                        <a:t>Prasad Nathe</a:t>
                      </a:r>
                    </a:p>
                  </a:txBody>
                  <a:tcPr marL="68580" marR="68580" marT="34290" marB="34290"/>
                </a:tc>
                <a:tc>
                  <a:txBody>
                    <a:bodyPr/>
                    <a:lstStyle/>
                    <a:p>
                      <a:pPr algn="ctr"/>
                      <a:r>
                        <a:rPr lang="en-US" sz="1400" dirty="0"/>
                        <a:t>N</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prasad.22110206@viit.ac.in</a:t>
                      </a:r>
                    </a:p>
                    <a:p>
                      <a:endParaRPr lang="en-US" sz="1400" dirty="0"/>
                    </a:p>
                  </a:txBody>
                  <a:tcPr marL="68580" marR="68580" marT="34290" marB="34290"/>
                </a:tc>
                <a:extLst>
                  <a:ext uri="{0D108BD9-81ED-4DB2-BD59-A6C34878D82A}">
                    <a16:rowId xmlns:a16="http://schemas.microsoft.com/office/drawing/2014/main" xmlns="" val="10001"/>
                  </a:ext>
                </a:extLst>
              </a:tr>
              <a:tr h="654587">
                <a:tc>
                  <a:txBody>
                    <a:bodyPr/>
                    <a:lstStyle/>
                    <a:p>
                      <a:r>
                        <a:rPr lang="en-US" sz="1400" dirty="0"/>
                        <a:t>1418</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22110305</a:t>
                      </a:r>
                    </a:p>
                    <a:p>
                      <a:endParaRPr 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Sahil Savardekar</a:t>
                      </a:r>
                    </a:p>
                    <a:p>
                      <a:endParaRPr lang="en-US" sz="1400" dirty="0"/>
                    </a:p>
                  </a:txBody>
                  <a:tcPr marL="68580" marR="68580" marT="34290" marB="34290"/>
                </a:tc>
                <a:tc>
                  <a:txBody>
                    <a:bodyPr/>
                    <a:lstStyle/>
                    <a:p>
                      <a:pPr algn="ctr"/>
                      <a:r>
                        <a:rPr lang="en-US" sz="1400" dirty="0"/>
                        <a:t>N</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sahil.22110350@viit.ac.in</a:t>
                      </a:r>
                    </a:p>
                    <a:p>
                      <a:endParaRPr lang="en-US" sz="1400" dirty="0"/>
                    </a:p>
                  </a:txBody>
                  <a:tcPr marL="68580" marR="68580" marT="34290" marB="34290"/>
                </a:tc>
                <a:extLst>
                  <a:ext uri="{0D108BD9-81ED-4DB2-BD59-A6C34878D82A}">
                    <a16:rowId xmlns:a16="http://schemas.microsoft.com/office/drawing/2014/main" xmlns="" val="10002"/>
                  </a:ext>
                </a:extLst>
              </a:tr>
              <a:tr h="457507">
                <a:tc>
                  <a:txBody>
                    <a:bodyPr/>
                    <a:lstStyle/>
                    <a:p>
                      <a:r>
                        <a:rPr lang="en-US" sz="1400" dirty="0"/>
                        <a:t>1421</a:t>
                      </a:r>
                    </a:p>
                  </a:txBody>
                  <a:tcPr marL="68580" marR="68580" marT="34290" marB="34290"/>
                </a:tc>
                <a:tc>
                  <a:txBody>
                    <a:bodyPr/>
                    <a:lstStyle/>
                    <a:p>
                      <a:r>
                        <a:rPr lang="en-US" sz="1400" dirty="0"/>
                        <a:t>22110398</a:t>
                      </a:r>
                    </a:p>
                  </a:txBody>
                  <a:tcPr marL="68580" marR="68580" marT="34290" marB="34290"/>
                </a:tc>
                <a:tc>
                  <a:txBody>
                    <a:bodyPr/>
                    <a:lstStyle/>
                    <a:p>
                      <a:r>
                        <a:rPr lang="en-US" sz="1400" dirty="0"/>
                        <a:t>Siddhesh Khairnar</a:t>
                      </a:r>
                    </a:p>
                  </a:txBody>
                  <a:tcPr marL="68580" marR="68580" marT="34290" marB="34290"/>
                </a:tc>
                <a:tc>
                  <a:txBody>
                    <a:bodyPr/>
                    <a:lstStyle/>
                    <a:p>
                      <a:pPr algn="ctr"/>
                      <a:r>
                        <a:rPr lang="en-US" sz="1400" dirty="0"/>
                        <a:t>N</a:t>
                      </a:r>
                    </a:p>
                  </a:txBody>
                  <a:tcPr marL="68580" marR="68580" marT="34290" marB="34290"/>
                </a:tc>
                <a:tc>
                  <a:txBody>
                    <a:bodyPr/>
                    <a:lstStyle/>
                    <a:p>
                      <a:r>
                        <a:rPr lang="en-US" sz="1400" dirty="0"/>
                        <a:t>siddhesh.22110398@viit.ac.in</a:t>
                      </a:r>
                    </a:p>
                  </a:txBody>
                  <a:tcPr marL="68580" marR="68580" marT="34290" marB="34290"/>
                </a:tc>
                <a:extLst>
                  <a:ext uri="{0D108BD9-81ED-4DB2-BD59-A6C34878D82A}">
                    <a16:rowId xmlns:a16="http://schemas.microsoft.com/office/drawing/2014/main" xmlns="" val="10004"/>
                  </a:ext>
                </a:extLst>
              </a:tr>
            </a:tbl>
          </a:graphicData>
        </a:graphic>
      </p:graphicFrame>
      <p:pic>
        <p:nvPicPr>
          <p:cNvPr id="8" name="Picture 6" descr="A picture containing text&#10;&#10;Description automatically generated">
            <a:extLst>
              <a:ext uri="{FF2B5EF4-FFF2-40B4-BE49-F238E27FC236}">
                <a16:creationId xmlns:a16="http://schemas.microsoft.com/office/drawing/2014/main" xmlns="" id="{6825D79C-6EF6-3F63-119C-E9FCE0512C19}"/>
              </a:ext>
            </a:extLst>
          </p:cNvPr>
          <p:cNvPicPr>
            <a:picLocks noChangeAspect="1"/>
          </p:cNvPicPr>
          <p:nvPr/>
        </p:nvPicPr>
        <p:blipFill>
          <a:blip r:embed="rId3"/>
          <a:stretch>
            <a:fillRect/>
          </a:stretch>
        </p:blipFill>
        <p:spPr>
          <a:xfrm>
            <a:off x="1045138" y="4507706"/>
            <a:ext cx="9724463" cy="204549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187"/>
        <p:cNvGrpSpPr/>
        <p:nvPr/>
      </p:nvGrpSpPr>
      <p:grpSpPr>
        <a:xfrm>
          <a:off x="0" y="0"/>
          <a:ext cx="0" cy="0"/>
          <a:chOff x="0" y="0"/>
          <a:chExt cx="0" cy="0"/>
        </a:xfrm>
      </p:grpSpPr>
      <p:pic>
        <p:nvPicPr>
          <p:cNvPr id="188" name="Google Shape;188;g11501468435_0_121"/>
          <p:cNvPicPr preferRelativeResize="0"/>
          <p:nvPr/>
        </p:nvPicPr>
        <p:blipFill rotWithShape="1">
          <a:blip r:embed="rId3">
            <a:alphaModFix/>
          </a:blip>
          <a:srcRect/>
          <a:stretch/>
        </p:blipFill>
        <p:spPr>
          <a:xfrm>
            <a:off x="0" y="0"/>
            <a:ext cx="966164" cy="1094257"/>
          </a:xfrm>
          <a:prstGeom prst="rect">
            <a:avLst/>
          </a:prstGeom>
          <a:noFill/>
          <a:ln>
            <a:noFill/>
          </a:ln>
        </p:spPr>
      </p:pic>
      <p:sp>
        <p:nvSpPr>
          <p:cNvPr id="189" name="Google Shape;189;g11501468435_0_121"/>
          <p:cNvSpPr/>
          <p:nvPr/>
        </p:nvSpPr>
        <p:spPr>
          <a:xfrm>
            <a:off x="0" y="6520646"/>
            <a:ext cx="12192000" cy="337500"/>
          </a:xfrm>
          <a:prstGeom prst="rect">
            <a:avLst/>
          </a:prstGeom>
          <a:solidFill>
            <a:srgbClr val="43AE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b="1">
                <a:latin typeface="Calibri"/>
                <a:ea typeface="Calibri"/>
                <a:cs typeface="Calibri"/>
                <a:sym typeface="Calibri"/>
              </a:rPr>
              <a:t>Group 2 </a:t>
            </a:r>
            <a:r>
              <a:rPr lang="en-US" sz="1400" b="1" i="0" u="none" strike="noStrike" cap="none">
                <a:solidFill>
                  <a:srgbClr val="000000"/>
                </a:solidFill>
                <a:latin typeface="Calibri"/>
                <a:ea typeface="Calibri"/>
                <a:cs typeface="Calibri"/>
                <a:sym typeface="Calibri"/>
              </a:rPr>
              <a:t>, Department of Engineering and Applied Sciences, VIIT, Pune-48</a:t>
            </a:r>
            <a:endParaRPr/>
          </a:p>
        </p:txBody>
      </p:sp>
      <p:sp>
        <p:nvSpPr>
          <p:cNvPr id="190" name="Google Shape;190;g11501468435_0_121"/>
          <p:cNvSpPr txBox="1"/>
          <p:nvPr/>
        </p:nvSpPr>
        <p:spPr>
          <a:xfrm>
            <a:off x="838200" y="0"/>
            <a:ext cx="10515600" cy="9723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en-US" sz="2700" b="1">
                <a:solidFill>
                  <a:srgbClr val="FF0000"/>
                </a:solidFill>
                <a:latin typeface="Lucida Sans"/>
                <a:ea typeface="Lucida Sans"/>
                <a:cs typeface="Lucida Sans"/>
                <a:sym typeface="Lucida Sans"/>
              </a:rPr>
              <a:t>Wrap Up and Conclusion </a:t>
            </a:r>
            <a:endParaRPr sz="3300">
              <a:solidFill>
                <a:srgbClr val="00000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178"/>
        <p:cNvGrpSpPr/>
        <p:nvPr/>
      </p:nvGrpSpPr>
      <p:grpSpPr>
        <a:xfrm>
          <a:off x="0" y="0"/>
          <a:ext cx="0" cy="0"/>
          <a:chOff x="0" y="0"/>
          <a:chExt cx="0" cy="0"/>
        </a:xfrm>
      </p:grpSpPr>
      <p:pic>
        <p:nvPicPr>
          <p:cNvPr id="179" name="Google Shape;179;g11501468435_0_109"/>
          <p:cNvPicPr preferRelativeResize="0"/>
          <p:nvPr/>
        </p:nvPicPr>
        <p:blipFill rotWithShape="1">
          <a:blip r:embed="rId3">
            <a:alphaModFix/>
          </a:blip>
          <a:srcRect/>
          <a:stretch/>
        </p:blipFill>
        <p:spPr>
          <a:xfrm>
            <a:off x="0" y="0"/>
            <a:ext cx="966164" cy="1094257"/>
          </a:xfrm>
          <a:prstGeom prst="rect">
            <a:avLst/>
          </a:prstGeom>
          <a:noFill/>
          <a:ln>
            <a:noFill/>
          </a:ln>
        </p:spPr>
      </p:pic>
      <p:sp>
        <p:nvSpPr>
          <p:cNvPr id="180" name="Google Shape;180;g11501468435_0_109"/>
          <p:cNvSpPr/>
          <p:nvPr/>
        </p:nvSpPr>
        <p:spPr>
          <a:xfrm>
            <a:off x="0" y="6520646"/>
            <a:ext cx="12192000" cy="337500"/>
          </a:xfrm>
          <a:prstGeom prst="rect">
            <a:avLst/>
          </a:prstGeom>
          <a:solidFill>
            <a:srgbClr val="43AE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b="1">
                <a:latin typeface="Calibri"/>
                <a:ea typeface="Calibri"/>
                <a:cs typeface="Calibri"/>
                <a:sym typeface="Calibri"/>
              </a:rPr>
              <a:t>Group 2 </a:t>
            </a:r>
            <a:r>
              <a:rPr lang="en-US" sz="1400" b="1" i="0" u="none" strike="noStrike" cap="none">
                <a:solidFill>
                  <a:srgbClr val="000000"/>
                </a:solidFill>
                <a:latin typeface="Calibri"/>
                <a:ea typeface="Calibri"/>
                <a:cs typeface="Calibri"/>
                <a:sym typeface="Calibri"/>
              </a:rPr>
              <a:t>, Department of Engineering and Applied Sciences, VIIT, Pune-48</a:t>
            </a:r>
            <a:endParaRPr/>
          </a:p>
        </p:txBody>
      </p:sp>
      <p:sp>
        <p:nvSpPr>
          <p:cNvPr id="181" name="Google Shape;181;g11501468435_0_109"/>
          <p:cNvSpPr txBox="1"/>
          <p:nvPr/>
        </p:nvSpPr>
        <p:spPr>
          <a:xfrm>
            <a:off x="838200" y="0"/>
            <a:ext cx="10515600" cy="9723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en-US" sz="2700" b="1">
                <a:solidFill>
                  <a:srgbClr val="FF0000"/>
                </a:solidFill>
                <a:latin typeface="Lucida Sans"/>
                <a:ea typeface="Lucida Sans"/>
                <a:cs typeface="Lucida Sans"/>
                <a:sym typeface="Lucida Sans"/>
              </a:rPr>
              <a:t>References and Resources </a:t>
            </a:r>
            <a:endParaRPr sz="3300">
              <a:solidFill>
                <a:srgbClr val="000000"/>
              </a:solidFill>
              <a:latin typeface="Calibri"/>
              <a:ea typeface="Calibri"/>
              <a:cs typeface="Calibri"/>
              <a:sym typeface="Calibri"/>
            </a:endParaRPr>
          </a:p>
        </p:txBody>
      </p:sp>
      <p:sp>
        <p:nvSpPr>
          <p:cNvPr id="182" name="Google Shape;182;g11501468435_0_109"/>
          <p:cNvSpPr txBox="1"/>
          <p:nvPr/>
        </p:nvSpPr>
        <p:spPr>
          <a:xfrm>
            <a:off x="1187950" y="1098900"/>
            <a:ext cx="1016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204"/>
        <p:cNvGrpSpPr/>
        <p:nvPr/>
      </p:nvGrpSpPr>
      <p:grpSpPr>
        <a:xfrm>
          <a:off x="0" y="0"/>
          <a:ext cx="0" cy="0"/>
          <a:chOff x="0" y="0"/>
          <a:chExt cx="0" cy="0"/>
        </a:xfrm>
      </p:grpSpPr>
      <p:pic>
        <p:nvPicPr>
          <p:cNvPr id="205" name="Google Shape;205;g11501468435_2_46"/>
          <p:cNvPicPr preferRelativeResize="0"/>
          <p:nvPr/>
        </p:nvPicPr>
        <p:blipFill rotWithShape="1">
          <a:blip r:embed="rId3">
            <a:alphaModFix/>
          </a:blip>
          <a:srcRect/>
          <a:stretch/>
        </p:blipFill>
        <p:spPr>
          <a:xfrm>
            <a:off x="0" y="0"/>
            <a:ext cx="966151" cy="1089736"/>
          </a:xfrm>
          <a:prstGeom prst="rect">
            <a:avLst/>
          </a:prstGeom>
          <a:noFill/>
          <a:ln>
            <a:noFill/>
          </a:ln>
        </p:spPr>
      </p:pic>
      <p:sp>
        <p:nvSpPr>
          <p:cNvPr id="206" name="Google Shape;206;g11501468435_2_46"/>
          <p:cNvSpPr/>
          <p:nvPr/>
        </p:nvSpPr>
        <p:spPr>
          <a:xfrm>
            <a:off x="0" y="6493710"/>
            <a:ext cx="12191700" cy="336000"/>
          </a:xfrm>
          <a:prstGeom prst="rect">
            <a:avLst/>
          </a:prstGeom>
          <a:solidFill>
            <a:srgbClr val="43AE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b="1">
                <a:latin typeface="Calibri"/>
                <a:ea typeface="Calibri"/>
                <a:cs typeface="Calibri"/>
                <a:sym typeface="Calibri"/>
              </a:rPr>
              <a:t>Group 2 </a:t>
            </a:r>
            <a:r>
              <a:rPr lang="en-US" sz="1400" b="1" i="0" u="none" strike="noStrike" cap="none">
                <a:solidFill>
                  <a:srgbClr val="000000"/>
                </a:solidFill>
                <a:latin typeface="Calibri"/>
                <a:ea typeface="Calibri"/>
                <a:cs typeface="Calibri"/>
                <a:sym typeface="Calibri"/>
              </a:rPr>
              <a:t>, Department of Engineering and Applied Sciences, VIIT, Pune-48</a:t>
            </a:r>
            <a:endParaRPr/>
          </a:p>
        </p:txBody>
      </p:sp>
      <p:sp>
        <p:nvSpPr>
          <p:cNvPr id="207" name="Google Shape;207;g11501468435_2_46"/>
          <p:cNvSpPr txBox="1"/>
          <p:nvPr/>
        </p:nvSpPr>
        <p:spPr>
          <a:xfrm>
            <a:off x="776057" y="28067"/>
            <a:ext cx="10515600" cy="9684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None/>
            </a:pPr>
            <a:r>
              <a:rPr lang="en-US" sz="2700" b="1">
                <a:solidFill>
                  <a:srgbClr val="000000"/>
                </a:solidFill>
                <a:latin typeface="Calibri"/>
                <a:ea typeface="Calibri"/>
                <a:cs typeface="Calibri"/>
                <a:sym typeface="Calibri"/>
              </a:rPr>
              <a:t>   </a:t>
            </a:r>
            <a:endParaRPr sz="3300">
              <a:solidFill>
                <a:srgbClr val="000000"/>
              </a:solidFill>
              <a:latin typeface="Calibri"/>
              <a:ea typeface="Calibri"/>
              <a:cs typeface="Calibri"/>
              <a:sym typeface="Calibri"/>
            </a:endParaRPr>
          </a:p>
        </p:txBody>
      </p:sp>
      <p:sp>
        <p:nvSpPr>
          <p:cNvPr id="208" name="Google Shape;208;g11501468435_2_46"/>
          <p:cNvSpPr txBox="1"/>
          <p:nvPr/>
        </p:nvSpPr>
        <p:spPr>
          <a:xfrm>
            <a:off x="966150" y="654750"/>
            <a:ext cx="10515600" cy="25173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None/>
            </a:pPr>
            <a:endParaRPr sz="1800">
              <a:solidFill>
                <a:srgbClr val="AEABAB"/>
              </a:solidFill>
              <a:latin typeface="Calibri"/>
              <a:ea typeface="Calibri"/>
              <a:cs typeface="Calibri"/>
              <a:sym typeface="Calibri"/>
            </a:endParaRPr>
          </a:p>
          <a:p>
            <a:pPr marL="0" lvl="0" indent="0" algn="l" rtl="0">
              <a:lnSpc>
                <a:spcPct val="90000"/>
              </a:lnSpc>
              <a:spcBef>
                <a:spcPts val="750"/>
              </a:spcBef>
              <a:spcAft>
                <a:spcPts val="0"/>
              </a:spcAft>
              <a:buNone/>
            </a:pPr>
            <a:endParaRPr sz="1800">
              <a:solidFill>
                <a:srgbClr val="AEABAB"/>
              </a:solidFill>
              <a:latin typeface="Calibri"/>
              <a:ea typeface="Calibri"/>
              <a:cs typeface="Calibri"/>
              <a:sym typeface="Calibri"/>
            </a:endParaRPr>
          </a:p>
          <a:p>
            <a:pPr marL="0" lvl="0" indent="0" algn="l" rtl="0">
              <a:lnSpc>
                <a:spcPct val="90000"/>
              </a:lnSpc>
              <a:spcBef>
                <a:spcPts val="750"/>
              </a:spcBef>
              <a:spcAft>
                <a:spcPts val="0"/>
              </a:spcAft>
              <a:buNone/>
            </a:pPr>
            <a:endParaRPr sz="1800">
              <a:solidFill>
                <a:srgbClr val="AEABAB"/>
              </a:solidFill>
              <a:latin typeface="Calibri"/>
              <a:ea typeface="Calibri"/>
              <a:cs typeface="Calibri"/>
              <a:sym typeface="Calibri"/>
            </a:endParaRPr>
          </a:p>
          <a:p>
            <a:pPr marL="0" lvl="0" indent="0" algn="l" rtl="0">
              <a:lnSpc>
                <a:spcPct val="90000"/>
              </a:lnSpc>
              <a:spcBef>
                <a:spcPts val="750"/>
              </a:spcBef>
              <a:spcAft>
                <a:spcPts val="0"/>
              </a:spcAft>
              <a:buNone/>
            </a:pPr>
            <a:endParaRPr sz="1800">
              <a:solidFill>
                <a:srgbClr val="AEABAB"/>
              </a:solidFill>
              <a:latin typeface="Calibri"/>
              <a:ea typeface="Calibri"/>
              <a:cs typeface="Calibri"/>
              <a:sym typeface="Calibri"/>
            </a:endParaRPr>
          </a:p>
          <a:p>
            <a:pPr marL="0" lvl="0" indent="0" algn="l" rtl="0">
              <a:lnSpc>
                <a:spcPct val="90000"/>
              </a:lnSpc>
              <a:spcBef>
                <a:spcPts val="750"/>
              </a:spcBef>
              <a:spcAft>
                <a:spcPts val="0"/>
              </a:spcAft>
              <a:buNone/>
            </a:pPr>
            <a:endParaRPr sz="1800">
              <a:solidFill>
                <a:srgbClr val="AEABAB"/>
              </a:solidFill>
              <a:latin typeface="Calibri"/>
              <a:ea typeface="Calibri"/>
              <a:cs typeface="Calibri"/>
              <a:sym typeface="Calibri"/>
            </a:endParaRPr>
          </a:p>
          <a:p>
            <a:pPr marL="0" lvl="0" indent="0" algn="l" rtl="0">
              <a:lnSpc>
                <a:spcPct val="90000"/>
              </a:lnSpc>
              <a:spcBef>
                <a:spcPts val="750"/>
              </a:spcBef>
              <a:spcAft>
                <a:spcPts val="0"/>
              </a:spcAft>
              <a:buNone/>
            </a:pPr>
            <a:r>
              <a:rPr lang="en-US" sz="2400">
                <a:solidFill>
                  <a:srgbClr val="AEABAB"/>
                </a:solidFill>
                <a:latin typeface="Calibri"/>
                <a:ea typeface="Calibri"/>
                <a:cs typeface="Calibri"/>
                <a:sym typeface="Calibri"/>
              </a:rPr>
              <a:t>                               </a:t>
            </a:r>
            <a:r>
              <a:rPr lang="en-US" sz="2400">
                <a:solidFill>
                  <a:srgbClr val="FF0000"/>
                </a:solidFill>
                <a:latin typeface="Calibri"/>
                <a:ea typeface="Calibri"/>
                <a:cs typeface="Calibri"/>
                <a:sym typeface="Calibri"/>
              </a:rPr>
              <a:t>                       </a:t>
            </a:r>
            <a:r>
              <a:rPr lang="en-US" sz="4200">
                <a:solidFill>
                  <a:srgbClr val="FF0000"/>
                </a:solidFill>
                <a:latin typeface="Calibri"/>
                <a:ea typeface="Calibri"/>
                <a:cs typeface="Calibri"/>
                <a:sym typeface="Calibri"/>
              </a:rPr>
              <a:t>Thank You</a:t>
            </a:r>
            <a:r>
              <a:rPr lang="en-US" sz="4200">
                <a:solidFill>
                  <a:srgbClr val="000000"/>
                </a:solidFill>
                <a:latin typeface="Calibri"/>
                <a:ea typeface="Calibri"/>
                <a:cs typeface="Calibri"/>
                <a:sym typeface="Calibri"/>
              </a:rPr>
              <a:t> </a:t>
            </a:r>
            <a:endParaRPr sz="4200">
              <a:solidFill>
                <a:srgbClr val="000000"/>
              </a:solidFill>
              <a:latin typeface="Calibri"/>
              <a:ea typeface="Calibri"/>
              <a:cs typeface="Calibri"/>
              <a:sym typeface="Calibri"/>
            </a:endParaRPr>
          </a:p>
          <a:p>
            <a:pPr marL="457200" lvl="0" indent="0" algn="l" rtl="0">
              <a:lnSpc>
                <a:spcPct val="90000"/>
              </a:lnSpc>
              <a:spcBef>
                <a:spcPts val="750"/>
              </a:spcBef>
              <a:spcAft>
                <a:spcPts val="0"/>
              </a:spcAft>
              <a:buNone/>
            </a:pPr>
            <a:endParaRPr sz="1332">
              <a:solidFill>
                <a:srgbClr val="000000"/>
              </a:solidFill>
              <a:latin typeface="Calibri"/>
              <a:ea typeface="Calibri"/>
              <a:cs typeface="Calibri"/>
              <a:sym typeface="Calibri"/>
            </a:endParaRPr>
          </a:p>
        </p:txBody>
      </p:sp>
      <p:sp>
        <p:nvSpPr>
          <p:cNvPr id="209" name="Google Shape;209;g11501468435_2_46"/>
          <p:cNvSpPr txBox="1"/>
          <p:nvPr/>
        </p:nvSpPr>
        <p:spPr>
          <a:xfrm>
            <a:off x="11470810" y="6493710"/>
            <a:ext cx="721200" cy="3642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sz="1200" b="1">
                <a:solidFill>
                  <a:srgbClr val="000000"/>
                </a:solidFill>
                <a:latin typeface="Calibri"/>
                <a:ea typeface="Calibri"/>
                <a:cs typeface="Calibri"/>
                <a:sym typeface="Calibri"/>
              </a:rPr>
              <a:t>12</a:t>
            </a:fld>
            <a:endParaRPr sz="1200" b="1">
              <a:solidFill>
                <a:srgbClr val="000000"/>
              </a:solidFill>
              <a:latin typeface="Calibri"/>
              <a:ea typeface="Calibri"/>
              <a:cs typeface="Calibri"/>
              <a:sym typeface="Calibri"/>
            </a:endParaRPr>
          </a:p>
        </p:txBody>
      </p:sp>
      <p:sp>
        <p:nvSpPr>
          <p:cNvPr id="211" name="Google Shape;211;g11501468435_2_46"/>
          <p:cNvSpPr txBox="1"/>
          <p:nvPr/>
        </p:nvSpPr>
        <p:spPr>
          <a:xfrm>
            <a:off x="3532551" y="285453"/>
            <a:ext cx="6344700" cy="369300"/>
          </a:xfrm>
          <a:prstGeom prst="rect">
            <a:avLst/>
          </a:prstGeom>
          <a:noFill/>
          <a:ln>
            <a:noFill/>
          </a:ln>
        </p:spPr>
        <p:txBody>
          <a:bodyPr spcFirstLastPara="1" wrap="square" lIns="91425" tIns="91425" rIns="91425" bIns="91425" anchor="t" anchorCtr="0">
            <a:spAutoFit/>
          </a:bodyPr>
          <a:lstStyle/>
          <a:p>
            <a:pPr marL="0" lvl="0" indent="0" algn="l" rtl="0">
              <a:lnSpc>
                <a:spcPct val="110000"/>
              </a:lnSpc>
              <a:spcBef>
                <a:spcPts val="0"/>
              </a:spcBef>
              <a:spcAft>
                <a:spcPts val="3000"/>
              </a:spcAft>
              <a:buNone/>
            </a:pPr>
            <a:endParaRPr sz="1200" b="1">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86"/>
        <p:cNvGrpSpPr/>
        <p:nvPr/>
      </p:nvGrpSpPr>
      <p:grpSpPr>
        <a:xfrm>
          <a:off x="0" y="0"/>
          <a:ext cx="0" cy="0"/>
          <a:chOff x="0" y="0"/>
          <a:chExt cx="0" cy="0"/>
        </a:xfrm>
      </p:grpSpPr>
      <p:pic>
        <p:nvPicPr>
          <p:cNvPr id="87" name="Google Shape;87;g11501468435_0_70"/>
          <p:cNvPicPr preferRelativeResize="0"/>
          <p:nvPr/>
        </p:nvPicPr>
        <p:blipFill rotWithShape="1">
          <a:blip r:embed="rId3">
            <a:alphaModFix/>
          </a:blip>
          <a:srcRect/>
          <a:stretch/>
        </p:blipFill>
        <p:spPr>
          <a:xfrm>
            <a:off x="0" y="0"/>
            <a:ext cx="966164" cy="1094257"/>
          </a:xfrm>
          <a:prstGeom prst="rect">
            <a:avLst/>
          </a:prstGeom>
          <a:noFill/>
          <a:ln>
            <a:noFill/>
          </a:ln>
        </p:spPr>
      </p:pic>
      <p:sp>
        <p:nvSpPr>
          <p:cNvPr id="88" name="Google Shape;88;g11501468435_0_70"/>
          <p:cNvSpPr/>
          <p:nvPr/>
        </p:nvSpPr>
        <p:spPr>
          <a:xfrm>
            <a:off x="0" y="6520646"/>
            <a:ext cx="12192000" cy="337500"/>
          </a:xfrm>
          <a:prstGeom prst="rect">
            <a:avLst/>
          </a:prstGeom>
          <a:solidFill>
            <a:srgbClr val="43AE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b="1">
                <a:latin typeface="Calibri"/>
                <a:ea typeface="Calibri"/>
                <a:cs typeface="Calibri"/>
                <a:sym typeface="Calibri"/>
              </a:rPr>
              <a:t>Group 2 </a:t>
            </a:r>
            <a:r>
              <a:rPr lang="en-US" sz="1400" b="1" i="0" u="none" strike="noStrike" cap="none">
                <a:solidFill>
                  <a:srgbClr val="000000"/>
                </a:solidFill>
                <a:latin typeface="Calibri"/>
                <a:ea typeface="Calibri"/>
                <a:cs typeface="Calibri"/>
                <a:sym typeface="Calibri"/>
              </a:rPr>
              <a:t>, Department of Engineering and Applied Sciences, VIIT, Pune-48</a:t>
            </a:r>
            <a:endParaRPr/>
          </a:p>
        </p:txBody>
      </p:sp>
      <p:sp>
        <p:nvSpPr>
          <p:cNvPr id="89" name="Google Shape;89;g11501468435_0_70"/>
          <p:cNvSpPr txBox="1"/>
          <p:nvPr/>
        </p:nvSpPr>
        <p:spPr>
          <a:xfrm>
            <a:off x="838200" y="0"/>
            <a:ext cx="10515600" cy="9723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en-US" sz="2700" b="1">
                <a:solidFill>
                  <a:srgbClr val="FF0000"/>
                </a:solidFill>
                <a:latin typeface="Lucida Sans"/>
                <a:ea typeface="Lucida Sans"/>
                <a:cs typeface="Lucida Sans"/>
                <a:sym typeface="Lucida Sans"/>
              </a:rPr>
              <a:t>Introduction </a:t>
            </a:r>
            <a:endParaRPr sz="3300">
              <a:solidFill>
                <a:srgbClr val="000000"/>
              </a:solidFill>
              <a:latin typeface="Calibri"/>
              <a:ea typeface="Calibri"/>
              <a:cs typeface="Calibri"/>
              <a:sym typeface="Calibri"/>
            </a:endParaRPr>
          </a:p>
        </p:txBody>
      </p:sp>
      <p:sp>
        <p:nvSpPr>
          <p:cNvPr id="90" name="Google Shape;90;g11501468435_0_70"/>
          <p:cNvSpPr txBox="1"/>
          <p:nvPr/>
        </p:nvSpPr>
        <p:spPr>
          <a:xfrm>
            <a:off x="1193975" y="1036100"/>
            <a:ext cx="7617900" cy="64218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US" sz="2150" b="1">
                <a:solidFill>
                  <a:schemeClr val="dk1"/>
                </a:solidFill>
                <a:latin typeface="Nunito"/>
                <a:ea typeface="Nunito"/>
                <a:cs typeface="Nunito"/>
                <a:sym typeface="Nunito"/>
              </a:rPr>
              <a:t>What is Energy?: </a:t>
            </a:r>
            <a:endParaRPr sz="2150" b="1">
              <a:solidFill>
                <a:schemeClr val="dk1"/>
              </a:solidFill>
              <a:latin typeface="Nunito"/>
              <a:ea typeface="Nunito"/>
              <a:cs typeface="Nunito"/>
              <a:sym typeface="Nunito"/>
            </a:endParaRPr>
          </a:p>
          <a:p>
            <a:pPr marL="457200" lvl="0" indent="-336550" algn="l" rtl="0">
              <a:spcBef>
                <a:spcPts val="0"/>
              </a:spcBef>
              <a:spcAft>
                <a:spcPts val="0"/>
              </a:spcAft>
              <a:buClr>
                <a:schemeClr val="dk1"/>
              </a:buClr>
              <a:buSzPts val="1700"/>
              <a:buFont typeface="Nunito"/>
              <a:buChar char="●"/>
            </a:pPr>
            <a:r>
              <a:rPr lang="en-US" sz="1950">
                <a:solidFill>
                  <a:schemeClr val="dk1"/>
                </a:solidFill>
                <a:latin typeface="Nunito"/>
                <a:ea typeface="Nunito"/>
                <a:cs typeface="Nunito"/>
                <a:sym typeface="Nunito"/>
              </a:rPr>
              <a:t>Energy is one of the most important components of economic infrastructure. In a developing economy, the energy demand is high from sectors like </a:t>
            </a:r>
            <a:r>
              <a:rPr lang="en-US" sz="1950">
                <a:solidFill>
                  <a:schemeClr val="dk1"/>
                </a:solidFill>
                <a:uFill>
                  <a:noFill/>
                </a:uFill>
                <a:latin typeface="Nunito"/>
                <a:ea typeface="Nunito"/>
                <a:cs typeface="Nunito"/>
                <a:sym typeface="Nunito"/>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agriculture</a:t>
            </a:r>
            <a:r>
              <a:rPr lang="en-US" sz="1950">
                <a:solidFill>
                  <a:schemeClr val="dk1"/>
                </a:solidFill>
                <a:latin typeface="Nunito"/>
                <a:ea typeface="Nunito"/>
                <a:cs typeface="Nunito"/>
                <a:sym typeface="Nunito"/>
              </a:rPr>
              <a:t>, </a:t>
            </a:r>
            <a:r>
              <a:rPr lang="en-US" sz="1950">
                <a:solidFill>
                  <a:schemeClr val="dk1"/>
                </a:solidFill>
                <a:uFill>
                  <a:noFill/>
                </a:uFill>
                <a:latin typeface="Nunito"/>
                <a:ea typeface="Nunito"/>
                <a:cs typeface="Nunito"/>
                <a:sym typeface="Nunito"/>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industry</a:t>
            </a:r>
            <a:r>
              <a:rPr lang="en-US" sz="1950">
                <a:solidFill>
                  <a:schemeClr val="dk1"/>
                </a:solidFill>
                <a:latin typeface="Nunito"/>
                <a:ea typeface="Nunito"/>
                <a:cs typeface="Nunito"/>
                <a:sym typeface="Nunito"/>
              </a:rPr>
              <a:t>, residential and economical. Energy resources are very much necessary for the existence of mankind.</a:t>
            </a:r>
            <a:endParaRPr sz="1950">
              <a:solidFill>
                <a:schemeClr val="dk1"/>
              </a:solidFill>
              <a:latin typeface="Nunito"/>
              <a:ea typeface="Nunito"/>
              <a:cs typeface="Nunito"/>
              <a:sym typeface="Nunito"/>
            </a:endParaRPr>
          </a:p>
          <a:p>
            <a:pPr marL="0" lvl="0" indent="0" algn="l" rtl="0">
              <a:spcBef>
                <a:spcPts val="0"/>
              </a:spcBef>
              <a:spcAft>
                <a:spcPts val="0"/>
              </a:spcAft>
              <a:buNone/>
            </a:pPr>
            <a:endParaRPr sz="1950">
              <a:solidFill>
                <a:schemeClr val="dk1"/>
              </a:solidFill>
              <a:latin typeface="Nunito"/>
              <a:ea typeface="Nunito"/>
              <a:cs typeface="Nunito"/>
              <a:sym typeface="Nunito"/>
            </a:endParaRPr>
          </a:p>
          <a:p>
            <a:pPr marL="0" lvl="0" indent="0" algn="l" rtl="0">
              <a:spcBef>
                <a:spcPts val="0"/>
              </a:spcBef>
              <a:spcAft>
                <a:spcPts val="0"/>
              </a:spcAft>
              <a:buNone/>
            </a:pPr>
            <a:endParaRPr sz="1950">
              <a:solidFill>
                <a:schemeClr val="dk1"/>
              </a:solidFill>
              <a:latin typeface="Nunito"/>
              <a:ea typeface="Nunito"/>
              <a:cs typeface="Nunito"/>
              <a:sym typeface="Nunito"/>
            </a:endParaRPr>
          </a:p>
          <a:p>
            <a:pPr marL="444500" lvl="0" indent="12700" algn="l" rtl="0">
              <a:lnSpc>
                <a:spcPct val="122000"/>
              </a:lnSpc>
              <a:spcBef>
                <a:spcPts val="1800"/>
              </a:spcBef>
              <a:spcAft>
                <a:spcPts val="0"/>
              </a:spcAft>
              <a:buNone/>
            </a:pPr>
            <a:r>
              <a:rPr lang="en-US" sz="2250" b="1">
                <a:solidFill>
                  <a:schemeClr val="dk1"/>
                </a:solidFill>
                <a:latin typeface="Nunito"/>
                <a:ea typeface="Nunito"/>
                <a:cs typeface="Nunito"/>
                <a:sym typeface="Nunito"/>
              </a:rPr>
              <a:t>Classification of Energy Sources</a:t>
            </a:r>
            <a:endParaRPr sz="2250" b="1">
              <a:solidFill>
                <a:schemeClr val="dk1"/>
              </a:solidFill>
              <a:latin typeface="Nunito"/>
              <a:ea typeface="Nunito"/>
              <a:cs typeface="Nunito"/>
              <a:sym typeface="Nunito"/>
            </a:endParaRPr>
          </a:p>
          <a:p>
            <a:pPr marL="457200" lvl="0" indent="0" algn="l" rtl="0">
              <a:lnSpc>
                <a:spcPct val="148000"/>
              </a:lnSpc>
              <a:spcBef>
                <a:spcPts val="1500"/>
              </a:spcBef>
              <a:spcAft>
                <a:spcPts val="0"/>
              </a:spcAft>
              <a:buNone/>
            </a:pPr>
            <a:r>
              <a:rPr lang="en-US" sz="1950">
                <a:solidFill>
                  <a:schemeClr val="dk1"/>
                </a:solidFill>
                <a:latin typeface="Nunito"/>
                <a:ea typeface="Nunito"/>
                <a:cs typeface="Nunito"/>
                <a:sym typeface="Nunito"/>
              </a:rPr>
              <a:t>Energy sources can be divided into two types based on how quickly can they be replenished:</a:t>
            </a:r>
            <a:endParaRPr sz="1950">
              <a:solidFill>
                <a:schemeClr val="dk1"/>
              </a:solidFill>
              <a:latin typeface="Nunito"/>
              <a:ea typeface="Nunito"/>
              <a:cs typeface="Nunito"/>
              <a:sym typeface="Nunito"/>
            </a:endParaRPr>
          </a:p>
          <a:p>
            <a:pPr marL="749300" marR="228600" lvl="0" indent="-349250" algn="l" rtl="0">
              <a:lnSpc>
                <a:spcPct val="158000"/>
              </a:lnSpc>
              <a:spcBef>
                <a:spcPts val="2300"/>
              </a:spcBef>
              <a:spcAft>
                <a:spcPts val="0"/>
              </a:spcAft>
              <a:buClr>
                <a:schemeClr val="dk1"/>
              </a:buClr>
              <a:buSzPts val="1900"/>
              <a:buFont typeface="Nunito"/>
              <a:buChar char="●"/>
            </a:pPr>
            <a:r>
              <a:rPr lang="en-US" sz="1900">
                <a:solidFill>
                  <a:schemeClr val="dk1"/>
                </a:solidFill>
                <a:latin typeface="Nunito"/>
                <a:ea typeface="Nunito"/>
                <a:cs typeface="Nunito"/>
                <a:sym typeface="Nunito"/>
              </a:rPr>
              <a:t>Conventional sources of Energy</a:t>
            </a:r>
            <a:endParaRPr sz="1900">
              <a:solidFill>
                <a:schemeClr val="dk1"/>
              </a:solidFill>
              <a:latin typeface="Nunito"/>
              <a:ea typeface="Nunito"/>
              <a:cs typeface="Nunito"/>
              <a:sym typeface="Nunito"/>
            </a:endParaRPr>
          </a:p>
          <a:p>
            <a:pPr marL="749300" marR="228600" lvl="0" indent="-349250" algn="l" rtl="0">
              <a:lnSpc>
                <a:spcPct val="158000"/>
              </a:lnSpc>
              <a:spcBef>
                <a:spcPts val="0"/>
              </a:spcBef>
              <a:spcAft>
                <a:spcPts val="0"/>
              </a:spcAft>
              <a:buClr>
                <a:schemeClr val="dk1"/>
              </a:buClr>
              <a:buSzPts val="1900"/>
              <a:buFont typeface="Nunito"/>
              <a:buChar char="●"/>
            </a:pPr>
            <a:r>
              <a:rPr lang="en-US" sz="1900">
                <a:solidFill>
                  <a:schemeClr val="dk1"/>
                </a:solidFill>
                <a:latin typeface="Nunito"/>
                <a:ea typeface="Nunito"/>
                <a:cs typeface="Nunito"/>
                <a:sym typeface="Nunito"/>
              </a:rPr>
              <a:t>Non-conventional sources of Energ</a:t>
            </a:r>
            <a:r>
              <a:rPr lang="en-US" sz="1900">
                <a:solidFill>
                  <a:schemeClr val="dk1"/>
                </a:solidFill>
                <a:uFill>
                  <a:noFill/>
                </a:uFill>
                <a:latin typeface="Nunito"/>
                <a:ea typeface="Nunito"/>
                <a:cs typeface="Nunito"/>
                <a:sym typeface="Nunito"/>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y</a:t>
            </a:r>
            <a:endParaRPr sz="1950">
              <a:solidFill>
                <a:schemeClr val="dk1"/>
              </a:solidFill>
              <a:latin typeface="Nunito"/>
              <a:ea typeface="Nunito"/>
              <a:cs typeface="Nunito"/>
              <a:sym typeface="Nunito"/>
            </a:endParaRPr>
          </a:p>
          <a:p>
            <a:pPr marL="457200" lvl="0" indent="0" algn="l" rtl="0">
              <a:spcBef>
                <a:spcPts val="4600"/>
              </a:spcBef>
              <a:spcAft>
                <a:spcPts val="0"/>
              </a:spcAft>
              <a:buNone/>
            </a:pPr>
            <a:endParaRPr sz="1700">
              <a:solidFill>
                <a:schemeClr val="dk1"/>
              </a:solidFill>
              <a:latin typeface="Nunito"/>
              <a:ea typeface="Nunito"/>
              <a:cs typeface="Nunito"/>
              <a:sym typeface="Nunito"/>
            </a:endParaRPr>
          </a:p>
        </p:txBody>
      </p:sp>
      <p:pic>
        <p:nvPicPr>
          <p:cNvPr id="91" name="Google Shape;91;g11501468435_0_70"/>
          <p:cNvPicPr preferRelativeResize="0"/>
          <p:nvPr/>
        </p:nvPicPr>
        <p:blipFill>
          <a:blip r:embed="rId7">
            <a:alphaModFix/>
          </a:blip>
          <a:stretch>
            <a:fillRect/>
          </a:stretch>
        </p:blipFill>
        <p:spPr>
          <a:xfrm>
            <a:off x="8964275" y="1124700"/>
            <a:ext cx="3075324" cy="2047013"/>
          </a:xfrm>
          <a:prstGeom prst="rect">
            <a:avLst/>
          </a:prstGeom>
          <a:noFill/>
          <a:ln>
            <a:noFill/>
          </a:ln>
        </p:spPr>
      </p:pic>
      <p:pic>
        <p:nvPicPr>
          <p:cNvPr id="92" name="Google Shape;92;g11501468435_0_70"/>
          <p:cNvPicPr preferRelativeResize="0"/>
          <p:nvPr/>
        </p:nvPicPr>
        <p:blipFill>
          <a:blip r:embed="rId8">
            <a:alphaModFix/>
          </a:blip>
          <a:stretch>
            <a:fillRect/>
          </a:stretch>
        </p:blipFill>
        <p:spPr>
          <a:xfrm>
            <a:off x="8964275" y="3324113"/>
            <a:ext cx="3044134" cy="304413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96"/>
        <p:cNvGrpSpPr/>
        <p:nvPr/>
      </p:nvGrpSpPr>
      <p:grpSpPr>
        <a:xfrm>
          <a:off x="0" y="0"/>
          <a:ext cx="0" cy="0"/>
          <a:chOff x="0" y="0"/>
          <a:chExt cx="0" cy="0"/>
        </a:xfrm>
      </p:grpSpPr>
      <p:pic>
        <p:nvPicPr>
          <p:cNvPr id="97" name="Google Shape;97;g11501468435_2_19"/>
          <p:cNvPicPr preferRelativeResize="0"/>
          <p:nvPr/>
        </p:nvPicPr>
        <p:blipFill rotWithShape="1">
          <a:blip r:embed="rId3">
            <a:alphaModFix/>
          </a:blip>
          <a:srcRect/>
          <a:stretch/>
        </p:blipFill>
        <p:spPr>
          <a:xfrm>
            <a:off x="0" y="0"/>
            <a:ext cx="966164" cy="1094257"/>
          </a:xfrm>
          <a:prstGeom prst="rect">
            <a:avLst/>
          </a:prstGeom>
          <a:noFill/>
          <a:ln>
            <a:noFill/>
          </a:ln>
        </p:spPr>
      </p:pic>
      <p:sp>
        <p:nvSpPr>
          <p:cNvPr id="98" name="Google Shape;98;g11501468435_2_19"/>
          <p:cNvSpPr/>
          <p:nvPr/>
        </p:nvSpPr>
        <p:spPr>
          <a:xfrm>
            <a:off x="0" y="6520646"/>
            <a:ext cx="12192000" cy="337500"/>
          </a:xfrm>
          <a:prstGeom prst="rect">
            <a:avLst/>
          </a:prstGeom>
          <a:solidFill>
            <a:srgbClr val="43AE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b="1">
                <a:latin typeface="Calibri"/>
                <a:ea typeface="Calibri"/>
                <a:cs typeface="Calibri"/>
                <a:sym typeface="Calibri"/>
              </a:rPr>
              <a:t>Group 2 </a:t>
            </a:r>
            <a:r>
              <a:rPr lang="en-US" sz="1400" b="1" i="0" u="none" strike="noStrike" cap="none">
                <a:solidFill>
                  <a:srgbClr val="000000"/>
                </a:solidFill>
                <a:latin typeface="Calibri"/>
                <a:ea typeface="Calibri"/>
                <a:cs typeface="Calibri"/>
                <a:sym typeface="Calibri"/>
              </a:rPr>
              <a:t>, Department of Engineering and Applied Sciences, VIIT, Pune-48</a:t>
            </a:r>
            <a:endParaRPr/>
          </a:p>
        </p:txBody>
      </p:sp>
      <p:sp>
        <p:nvSpPr>
          <p:cNvPr id="99" name="Google Shape;99;g11501468435_2_19"/>
          <p:cNvSpPr txBox="1"/>
          <p:nvPr/>
        </p:nvSpPr>
        <p:spPr>
          <a:xfrm>
            <a:off x="1040592" y="0"/>
            <a:ext cx="10515600" cy="2590437"/>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en-US" sz="2700" b="1" dirty="0" smtClean="0">
                <a:solidFill>
                  <a:srgbClr val="FF0000"/>
                </a:solidFill>
                <a:latin typeface="Lucida Sans"/>
                <a:ea typeface="Lucida Sans"/>
                <a:cs typeface="Lucida Sans"/>
                <a:sym typeface="Lucida Sans"/>
              </a:rPr>
              <a:t>Types </a:t>
            </a:r>
            <a:r>
              <a:rPr lang="en-US" sz="2700" b="1" dirty="0">
                <a:solidFill>
                  <a:srgbClr val="FF0000"/>
                </a:solidFill>
                <a:latin typeface="Lucida Sans"/>
                <a:ea typeface="Lucida Sans"/>
                <a:cs typeface="Lucida Sans"/>
                <a:sym typeface="Lucida Sans"/>
              </a:rPr>
              <a:t>of </a:t>
            </a:r>
            <a:r>
              <a:rPr lang="en-US" sz="2700" b="1" dirty="0" smtClean="0">
                <a:solidFill>
                  <a:srgbClr val="FF0000"/>
                </a:solidFill>
                <a:latin typeface="Lucida Sans"/>
                <a:ea typeface="Lucida Sans"/>
                <a:cs typeface="Lucida Sans"/>
                <a:sym typeface="Lucida Sans"/>
              </a:rPr>
              <a:t>Non-Conventional </a:t>
            </a:r>
            <a:r>
              <a:rPr lang="en-US" sz="2700" b="1" dirty="0">
                <a:solidFill>
                  <a:srgbClr val="FF0000"/>
                </a:solidFill>
                <a:latin typeface="Lucida Sans"/>
                <a:ea typeface="Lucida Sans"/>
                <a:cs typeface="Lucida Sans"/>
                <a:sym typeface="Lucida Sans"/>
              </a:rPr>
              <a:t>sources of energy </a:t>
            </a:r>
            <a:endParaRPr sz="3300" dirty="0">
              <a:solidFill>
                <a:srgbClr val="000000"/>
              </a:solidFill>
              <a:latin typeface="Calibri"/>
              <a:ea typeface="Calibri"/>
              <a:cs typeface="Calibri"/>
              <a:sym typeface="Calibri"/>
            </a:endParaRPr>
          </a:p>
        </p:txBody>
      </p:sp>
      <p:sp>
        <p:nvSpPr>
          <p:cNvPr id="2" name="TextBox 1"/>
          <p:cNvSpPr txBox="1"/>
          <p:nvPr/>
        </p:nvSpPr>
        <p:spPr>
          <a:xfrm>
            <a:off x="1158949" y="2083981"/>
            <a:ext cx="9367284" cy="3170099"/>
          </a:xfrm>
          <a:prstGeom prst="rect">
            <a:avLst/>
          </a:prstGeom>
          <a:noFill/>
        </p:spPr>
        <p:txBody>
          <a:bodyPr wrap="square" rtlCol="0">
            <a:spAutoFit/>
          </a:bodyPr>
          <a:lstStyle/>
          <a:p>
            <a:r>
              <a:rPr lang="en-US" sz="2000" b="1" dirty="0"/>
              <a:t>The most popular renewable energy sources currently are</a:t>
            </a:r>
            <a:r>
              <a:rPr lang="en-US" sz="2000" b="1" dirty="0" smtClean="0"/>
              <a:t>:</a:t>
            </a:r>
          </a:p>
          <a:p>
            <a:endParaRPr lang="en-US" sz="2000" dirty="0"/>
          </a:p>
          <a:p>
            <a:pPr marL="457200" indent="-457200">
              <a:buFont typeface="+mj-lt"/>
              <a:buAutoNum type="arabicPeriod"/>
            </a:pPr>
            <a:r>
              <a:rPr lang="en-US" sz="2000" dirty="0" smtClean="0"/>
              <a:t>Solar energy.</a:t>
            </a:r>
          </a:p>
          <a:p>
            <a:pPr marL="457200" indent="-457200">
              <a:buFont typeface="+mj-lt"/>
              <a:buAutoNum type="arabicPeriod"/>
            </a:pPr>
            <a:r>
              <a:rPr lang="en-US" sz="2000" dirty="0" smtClean="0"/>
              <a:t>Wind energy.</a:t>
            </a:r>
          </a:p>
          <a:p>
            <a:pPr marL="457200" indent="-457200">
              <a:buFont typeface="+mj-lt"/>
              <a:buAutoNum type="arabicPeriod"/>
            </a:pPr>
            <a:r>
              <a:rPr lang="en-US" sz="2000" dirty="0" smtClean="0"/>
              <a:t>Hydro energy.</a:t>
            </a:r>
          </a:p>
          <a:p>
            <a:pPr marL="457200" indent="-457200">
              <a:buFont typeface="+mj-lt"/>
              <a:buAutoNum type="arabicPeriod"/>
            </a:pPr>
            <a:r>
              <a:rPr lang="en-US" sz="2000" dirty="0" smtClean="0"/>
              <a:t>Tidal energy.</a:t>
            </a:r>
          </a:p>
          <a:p>
            <a:pPr marL="457200" indent="-457200">
              <a:buFont typeface="+mj-lt"/>
              <a:buAutoNum type="arabicPeriod"/>
            </a:pPr>
            <a:r>
              <a:rPr lang="en-US" sz="2000" dirty="0" smtClean="0"/>
              <a:t>Geothermal energy.</a:t>
            </a:r>
          </a:p>
          <a:p>
            <a:pPr marL="457200" indent="-457200">
              <a:buFont typeface="+mj-lt"/>
              <a:buAutoNum type="arabicPeriod"/>
            </a:pPr>
            <a:r>
              <a:rPr lang="en-US" sz="2000" dirty="0" smtClean="0"/>
              <a:t>Biomass energy.</a:t>
            </a:r>
            <a:endParaRPr lang="en-US" sz="2000" dirty="0"/>
          </a:p>
          <a:p>
            <a:r>
              <a:rPr lang="en-US" sz="2000" dirty="0"/>
              <a:t/>
            </a:r>
            <a:br>
              <a:rPr lang="en-US" sz="2000" dirty="0"/>
            </a:br>
            <a:endParaRPr lang="en-US" sz="20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7934" y="2948184"/>
            <a:ext cx="4056803" cy="230589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103"/>
        <p:cNvGrpSpPr/>
        <p:nvPr/>
      </p:nvGrpSpPr>
      <p:grpSpPr>
        <a:xfrm>
          <a:off x="0" y="0"/>
          <a:ext cx="0" cy="0"/>
          <a:chOff x="0" y="0"/>
          <a:chExt cx="0" cy="0"/>
        </a:xfrm>
      </p:grpSpPr>
      <p:pic>
        <p:nvPicPr>
          <p:cNvPr id="104" name="Google Shape;104;g11501468435_0_5"/>
          <p:cNvPicPr preferRelativeResize="0"/>
          <p:nvPr/>
        </p:nvPicPr>
        <p:blipFill rotWithShape="1">
          <a:blip r:embed="rId3">
            <a:alphaModFix/>
          </a:blip>
          <a:srcRect/>
          <a:stretch/>
        </p:blipFill>
        <p:spPr>
          <a:xfrm>
            <a:off x="0" y="0"/>
            <a:ext cx="966164" cy="1094257"/>
          </a:xfrm>
          <a:prstGeom prst="rect">
            <a:avLst/>
          </a:prstGeom>
          <a:noFill/>
          <a:ln>
            <a:noFill/>
          </a:ln>
        </p:spPr>
      </p:pic>
      <p:sp>
        <p:nvSpPr>
          <p:cNvPr id="105" name="Google Shape;105;g11501468435_0_5"/>
          <p:cNvSpPr/>
          <p:nvPr/>
        </p:nvSpPr>
        <p:spPr>
          <a:xfrm>
            <a:off x="0" y="6520646"/>
            <a:ext cx="12192000" cy="337500"/>
          </a:xfrm>
          <a:prstGeom prst="rect">
            <a:avLst/>
          </a:prstGeom>
          <a:solidFill>
            <a:srgbClr val="43AE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b="1">
                <a:latin typeface="Calibri"/>
                <a:ea typeface="Calibri"/>
                <a:cs typeface="Calibri"/>
                <a:sym typeface="Calibri"/>
              </a:rPr>
              <a:t>Group 2 </a:t>
            </a:r>
            <a:r>
              <a:rPr lang="en-US" sz="1400" b="1" i="0" u="none" strike="noStrike" cap="none">
                <a:solidFill>
                  <a:srgbClr val="000000"/>
                </a:solidFill>
                <a:latin typeface="Calibri"/>
                <a:ea typeface="Calibri"/>
                <a:cs typeface="Calibri"/>
                <a:sym typeface="Calibri"/>
              </a:rPr>
              <a:t>, Department of Engineering and Applied Sciences, VIIT, Pune-48</a:t>
            </a:r>
            <a:endParaRPr/>
          </a:p>
        </p:txBody>
      </p:sp>
      <p:sp>
        <p:nvSpPr>
          <p:cNvPr id="106" name="Google Shape;106;g11501468435_0_5"/>
          <p:cNvSpPr txBox="1"/>
          <p:nvPr/>
        </p:nvSpPr>
        <p:spPr>
          <a:xfrm>
            <a:off x="838200" y="0"/>
            <a:ext cx="10515600" cy="9723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Clr>
                <a:schemeClr val="dk1"/>
              </a:buClr>
              <a:buSzPts val="1100"/>
              <a:buFont typeface="Arial"/>
              <a:buNone/>
            </a:pPr>
            <a:r>
              <a:rPr lang="en-US" sz="2700" b="1" dirty="0">
                <a:solidFill>
                  <a:srgbClr val="FF0000"/>
                </a:solidFill>
                <a:latin typeface="Lucida Sans"/>
                <a:ea typeface="Lucida Sans"/>
                <a:cs typeface="Lucida Sans"/>
                <a:sym typeface="Lucida Sans"/>
              </a:rPr>
              <a:t>Types </a:t>
            </a:r>
            <a:r>
              <a:rPr lang="en-US" sz="2700" b="1" dirty="0" smtClean="0">
                <a:solidFill>
                  <a:srgbClr val="FF0000"/>
                </a:solidFill>
                <a:latin typeface="Lucida Sans"/>
                <a:ea typeface="Lucida Sans"/>
                <a:cs typeface="Lucida Sans"/>
                <a:sym typeface="Lucida Sans"/>
              </a:rPr>
              <a:t>of Non-Conventional </a:t>
            </a:r>
            <a:r>
              <a:rPr lang="en-US" sz="2700" b="1" dirty="0">
                <a:solidFill>
                  <a:srgbClr val="FF0000"/>
                </a:solidFill>
                <a:latin typeface="Lucida Sans"/>
                <a:ea typeface="Lucida Sans"/>
                <a:cs typeface="Lucida Sans"/>
                <a:sym typeface="Lucida Sans"/>
              </a:rPr>
              <a:t>sources of energy </a:t>
            </a:r>
            <a:endParaRPr sz="3300" dirty="0">
              <a:solidFill>
                <a:srgbClr val="000000"/>
              </a:solidFill>
              <a:latin typeface="Calibri"/>
              <a:ea typeface="Calibri"/>
              <a:cs typeface="Calibri"/>
              <a:sym typeface="Calibri"/>
            </a:endParaRPr>
          </a:p>
        </p:txBody>
      </p:sp>
      <p:sp>
        <p:nvSpPr>
          <p:cNvPr id="107" name="Google Shape;107;g11501468435_0_5"/>
          <p:cNvSpPr txBox="1"/>
          <p:nvPr/>
        </p:nvSpPr>
        <p:spPr>
          <a:xfrm>
            <a:off x="966175" y="714550"/>
            <a:ext cx="8023500" cy="7422386"/>
          </a:xfrm>
          <a:prstGeom prst="rect">
            <a:avLst/>
          </a:prstGeom>
          <a:noFill/>
          <a:ln>
            <a:noFill/>
          </a:ln>
        </p:spPr>
        <p:txBody>
          <a:bodyPr spcFirstLastPara="1" wrap="square" lIns="91425" tIns="91425" rIns="91425" bIns="91425" anchor="t" anchorCtr="0">
            <a:spAutoFit/>
          </a:bodyPr>
          <a:lstStyle/>
          <a:p>
            <a:pPr lvl="0">
              <a:lnSpc>
                <a:spcPct val="148000"/>
              </a:lnSpc>
              <a:spcBef>
                <a:spcPts val="2300"/>
              </a:spcBef>
              <a:buClr>
                <a:schemeClr val="dk1"/>
              </a:buClr>
              <a:buSzPts val="1100"/>
            </a:pPr>
            <a:r>
              <a:rPr lang="en-US" sz="1800" b="1" dirty="0" smtClean="0"/>
              <a:t>1.Solar energy</a:t>
            </a:r>
          </a:p>
          <a:p>
            <a:pPr lvl="0">
              <a:lnSpc>
                <a:spcPct val="148000"/>
              </a:lnSpc>
              <a:spcBef>
                <a:spcPts val="2300"/>
              </a:spcBef>
              <a:buClr>
                <a:schemeClr val="dk1"/>
              </a:buClr>
              <a:buSzPts val="1100"/>
            </a:pPr>
            <a:r>
              <a:rPr lang="en-US" dirty="0" smtClean="0"/>
              <a:t>Solar </a:t>
            </a:r>
            <a:r>
              <a:rPr lang="en-US" dirty="0"/>
              <a:t>energy is harnessed by converting solar energy directly into electrical energy in solar plants. </a:t>
            </a:r>
            <a:r>
              <a:rPr lang="en-US" dirty="0">
                <a:hlinkClick r:id="rId4"/>
              </a:rPr>
              <a:t>Photosynthesis process</a:t>
            </a:r>
            <a:r>
              <a:rPr lang="en-US" dirty="0"/>
              <a:t> carries out this process of conversion of solar energy. In photosynthesis, green plants absorb solar energy and convert it into chemical energy. Solar energy is an essential energy of all non-conventional sources but its usage amount is very less. It is the most important non-conventional source of energy and it gives non-polluting environment-friendly output and is available in abundant</a:t>
            </a:r>
            <a:r>
              <a:rPr lang="en-US" dirty="0" smtClean="0"/>
              <a:t>.</a:t>
            </a:r>
          </a:p>
          <a:p>
            <a:pPr lvl="0">
              <a:lnSpc>
                <a:spcPct val="148000"/>
              </a:lnSpc>
              <a:spcBef>
                <a:spcPts val="2300"/>
              </a:spcBef>
              <a:buClr>
                <a:schemeClr val="dk1"/>
              </a:buClr>
              <a:buSzPts val="1100"/>
            </a:pPr>
            <a:r>
              <a:rPr lang="en-US" b="1" dirty="0" smtClean="0">
                <a:solidFill>
                  <a:schemeClr val="dk1"/>
                </a:solidFill>
                <a:latin typeface="Nunito"/>
                <a:ea typeface="Nunito"/>
                <a:cs typeface="Nunito"/>
                <a:sym typeface="Nunito"/>
              </a:rPr>
              <a:t>2. </a:t>
            </a:r>
            <a:r>
              <a:rPr lang="en-US" sz="1600" b="1" dirty="0" smtClean="0">
                <a:solidFill>
                  <a:schemeClr val="dk1"/>
                </a:solidFill>
                <a:latin typeface="Nunito"/>
                <a:ea typeface="Nunito"/>
                <a:cs typeface="Nunito"/>
                <a:sym typeface="Nunito"/>
              </a:rPr>
              <a:t>Wind Energy</a:t>
            </a:r>
          </a:p>
          <a:p>
            <a:pPr lvl="0">
              <a:lnSpc>
                <a:spcPct val="148000"/>
              </a:lnSpc>
              <a:spcBef>
                <a:spcPts val="2300"/>
              </a:spcBef>
              <a:buClr>
                <a:schemeClr val="dk1"/>
              </a:buClr>
              <a:buSzPts val="1100"/>
            </a:pPr>
            <a:r>
              <a:rPr lang="en-US" dirty="0"/>
              <a:t>Wind energy describes the process by which wind is used to generate </a:t>
            </a:r>
            <a:r>
              <a:rPr lang="en-US" dirty="0">
                <a:hlinkClick r:id="rId5"/>
              </a:rPr>
              <a:t>electricity</a:t>
            </a:r>
            <a:r>
              <a:rPr lang="en-US" dirty="0"/>
              <a:t>. As the wind increases, power output increases up to the maximum output of the particular turbine. Wind farms prefer areas, where winds are stronger and constant. These are generally located at high altitudes. Wind turbines use wind to make electricity. There is no pollution because no fossil fuels are burnt to generate electricity. One of India’s largest windmill farm is in </a:t>
            </a:r>
            <a:r>
              <a:rPr lang="en-US" dirty="0">
                <a:hlinkClick r:id="rId6"/>
              </a:rPr>
              <a:t>Kanyakumari</a:t>
            </a:r>
            <a:r>
              <a:rPr lang="en-US" dirty="0"/>
              <a:t> which generates 380mW of electricity.</a:t>
            </a:r>
            <a:endParaRPr dirty="0" smtClean="0">
              <a:solidFill>
                <a:schemeClr val="dk1"/>
              </a:solidFill>
              <a:latin typeface="Nunito"/>
              <a:ea typeface="Nunito"/>
              <a:cs typeface="Nunito"/>
              <a:sym typeface="Nunito"/>
            </a:endParaRPr>
          </a:p>
          <a:p>
            <a:pPr marL="0" lvl="0" indent="0" algn="l" rtl="0">
              <a:lnSpc>
                <a:spcPct val="148000"/>
              </a:lnSpc>
              <a:spcBef>
                <a:spcPts val="2300"/>
              </a:spcBef>
              <a:spcAft>
                <a:spcPts val="0"/>
              </a:spcAft>
              <a:buNone/>
            </a:pPr>
            <a:endParaRPr sz="1600" dirty="0">
              <a:solidFill>
                <a:schemeClr val="dk1"/>
              </a:solidFill>
              <a:latin typeface="Nunito"/>
              <a:ea typeface="Nunito"/>
              <a:cs typeface="Nunito"/>
              <a:sym typeface="Nunito"/>
            </a:endParaRPr>
          </a:p>
          <a:p>
            <a:pPr marL="0" lvl="0" indent="0" algn="l" rtl="0">
              <a:lnSpc>
                <a:spcPct val="122222"/>
              </a:lnSpc>
              <a:spcBef>
                <a:spcPts val="2300"/>
              </a:spcBef>
              <a:spcAft>
                <a:spcPts val="0"/>
              </a:spcAft>
              <a:buClr>
                <a:schemeClr val="dk1"/>
              </a:buClr>
              <a:buSzPts val="1100"/>
              <a:buFont typeface="Arial"/>
              <a:buNone/>
            </a:pPr>
            <a:endParaRPr sz="1500" dirty="0">
              <a:solidFill>
                <a:schemeClr val="dk1"/>
              </a:solidFill>
              <a:latin typeface="Nunito"/>
              <a:ea typeface="Nunito"/>
              <a:cs typeface="Nunito"/>
              <a:sym typeface="Nunito"/>
            </a:endParaRPr>
          </a:p>
          <a:p>
            <a:pPr marL="0" lvl="0" indent="0" algn="l" rtl="0">
              <a:spcBef>
                <a:spcPts val="400"/>
              </a:spcBef>
              <a:spcAft>
                <a:spcPts val="0"/>
              </a:spcAft>
              <a:buNone/>
            </a:pPr>
            <a:endParaRPr dirty="0">
              <a:latin typeface="Nunito"/>
              <a:ea typeface="Nunito"/>
              <a:cs typeface="Nunito"/>
              <a:sym typeface="Nunito"/>
            </a:endParaRPr>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89675" y="1642532"/>
            <a:ext cx="2996777" cy="1581997"/>
          </a:xfrm>
          <a:prstGeom prst="rect">
            <a:avLst/>
          </a:prstGeom>
        </p:spPr>
      </p:pic>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89674" y="4425743"/>
            <a:ext cx="2996777" cy="167115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113"/>
        <p:cNvGrpSpPr/>
        <p:nvPr/>
      </p:nvGrpSpPr>
      <p:grpSpPr>
        <a:xfrm>
          <a:off x="0" y="0"/>
          <a:ext cx="0" cy="0"/>
          <a:chOff x="0" y="0"/>
          <a:chExt cx="0" cy="0"/>
        </a:xfrm>
      </p:grpSpPr>
      <p:pic>
        <p:nvPicPr>
          <p:cNvPr id="114" name="Google Shape;114;g11501468435_0_85"/>
          <p:cNvPicPr preferRelativeResize="0"/>
          <p:nvPr/>
        </p:nvPicPr>
        <p:blipFill rotWithShape="1">
          <a:blip r:embed="rId3">
            <a:alphaModFix/>
          </a:blip>
          <a:srcRect/>
          <a:stretch/>
        </p:blipFill>
        <p:spPr>
          <a:xfrm>
            <a:off x="0" y="0"/>
            <a:ext cx="966164" cy="1094257"/>
          </a:xfrm>
          <a:prstGeom prst="rect">
            <a:avLst/>
          </a:prstGeom>
          <a:noFill/>
          <a:ln>
            <a:noFill/>
          </a:ln>
        </p:spPr>
      </p:pic>
      <p:sp>
        <p:nvSpPr>
          <p:cNvPr id="115" name="Google Shape;115;g11501468435_0_85"/>
          <p:cNvSpPr/>
          <p:nvPr/>
        </p:nvSpPr>
        <p:spPr>
          <a:xfrm>
            <a:off x="0" y="6520646"/>
            <a:ext cx="12192000" cy="337500"/>
          </a:xfrm>
          <a:prstGeom prst="rect">
            <a:avLst/>
          </a:prstGeom>
          <a:solidFill>
            <a:srgbClr val="43AE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b="1">
                <a:latin typeface="Calibri"/>
                <a:ea typeface="Calibri"/>
                <a:cs typeface="Calibri"/>
                <a:sym typeface="Calibri"/>
              </a:rPr>
              <a:t>Group 2 </a:t>
            </a:r>
            <a:r>
              <a:rPr lang="en-US" sz="1400" b="1" i="0" u="none" strike="noStrike" cap="none">
                <a:solidFill>
                  <a:srgbClr val="000000"/>
                </a:solidFill>
                <a:latin typeface="Calibri"/>
                <a:ea typeface="Calibri"/>
                <a:cs typeface="Calibri"/>
                <a:sym typeface="Calibri"/>
              </a:rPr>
              <a:t>, Department of Engineering and Applied Sciences, VIIT, Pune-48</a:t>
            </a:r>
            <a:endParaRPr/>
          </a:p>
        </p:txBody>
      </p:sp>
      <p:sp>
        <p:nvSpPr>
          <p:cNvPr id="116" name="Google Shape;116;g11501468435_0_85"/>
          <p:cNvSpPr txBox="1"/>
          <p:nvPr/>
        </p:nvSpPr>
        <p:spPr>
          <a:xfrm>
            <a:off x="838200" y="0"/>
            <a:ext cx="10515600" cy="9723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en-US" sz="2700" b="1" dirty="0">
                <a:solidFill>
                  <a:srgbClr val="FF0000"/>
                </a:solidFill>
                <a:latin typeface="Lucida Sans"/>
                <a:ea typeface="Lucida Sans"/>
                <a:cs typeface="Lucida Sans"/>
                <a:sym typeface="Lucida Sans"/>
              </a:rPr>
              <a:t>Types </a:t>
            </a:r>
            <a:r>
              <a:rPr lang="en-US" sz="2700" b="1" dirty="0" smtClean="0">
                <a:solidFill>
                  <a:srgbClr val="FF0000"/>
                </a:solidFill>
                <a:latin typeface="Lucida Sans"/>
                <a:ea typeface="Lucida Sans"/>
                <a:cs typeface="Lucida Sans"/>
                <a:sym typeface="Lucida Sans"/>
              </a:rPr>
              <a:t>of Non-Conventional </a:t>
            </a:r>
            <a:r>
              <a:rPr lang="en-US" sz="2700" b="1" dirty="0">
                <a:solidFill>
                  <a:srgbClr val="FF0000"/>
                </a:solidFill>
                <a:latin typeface="Lucida Sans"/>
                <a:ea typeface="Lucida Sans"/>
                <a:cs typeface="Lucida Sans"/>
                <a:sym typeface="Lucida Sans"/>
              </a:rPr>
              <a:t>sources of energy </a:t>
            </a:r>
            <a:endParaRPr sz="3300" dirty="0">
              <a:solidFill>
                <a:srgbClr val="000000"/>
              </a:solidFill>
              <a:latin typeface="Calibri"/>
              <a:ea typeface="Calibri"/>
              <a:cs typeface="Calibri"/>
              <a:sym typeface="Calibri"/>
            </a:endParaRPr>
          </a:p>
        </p:txBody>
      </p:sp>
      <p:sp>
        <p:nvSpPr>
          <p:cNvPr id="2" name="Rectangle 1"/>
          <p:cNvSpPr/>
          <p:nvPr/>
        </p:nvSpPr>
        <p:spPr>
          <a:xfrm>
            <a:off x="483081" y="1340416"/>
            <a:ext cx="6772851" cy="4862870"/>
          </a:xfrm>
          <a:prstGeom prst="rect">
            <a:avLst/>
          </a:prstGeom>
        </p:spPr>
        <p:txBody>
          <a:bodyPr wrap="square">
            <a:spAutoFit/>
          </a:bodyPr>
          <a:lstStyle/>
          <a:p>
            <a:r>
              <a:rPr lang="en-US" sz="1600" b="1" dirty="0"/>
              <a:t>3</a:t>
            </a:r>
            <a:r>
              <a:rPr lang="en-US" sz="1600" b="1" dirty="0" smtClean="0"/>
              <a:t>.Biomass Energy</a:t>
            </a:r>
          </a:p>
          <a:p>
            <a:endParaRPr lang="en-US" sz="1600" dirty="0" smtClean="0"/>
          </a:p>
          <a:p>
            <a:r>
              <a:rPr lang="en-US" sz="1600" dirty="0" smtClean="0"/>
              <a:t>Biomass </a:t>
            </a:r>
            <a:r>
              <a:rPr lang="en-US" sz="1600" dirty="0"/>
              <a:t>is the organic matter that originates from plants, animals, wood, sewage. These substances burn to produce heat energy which then generates electricity. The chemical composition of biomass varies in different species but generally, biomass consists of 25% of lignin, 75% of carbohydrates or sugar. Biomass energy is also applicable for cooking, lighting, and generation of electricity. The residue left after the removal of biogas is a good source of manure. Biomass is an important energy source contributing to more than 14% of the global energy supply.</a:t>
            </a:r>
          </a:p>
          <a:p>
            <a:endParaRPr lang="en-US" dirty="0" smtClean="0"/>
          </a:p>
          <a:p>
            <a:endParaRPr lang="en-US" dirty="0"/>
          </a:p>
          <a:p>
            <a:r>
              <a:rPr lang="en-US" b="1" dirty="0" smtClean="0"/>
              <a:t>4.</a:t>
            </a:r>
            <a:r>
              <a:rPr lang="en-US" b="1" dirty="0"/>
              <a:t> </a:t>
            </a:r>
            <a:r>
              <a:rPr lang="en-US" b="1" dirty="0" smtClean="0"/>
              <a:t>Tidal Energy</a:t>
            </a:r>
          </a:p>
          <a:p>
            <a:endParaRPr lang="en-US" dirty="0" smtClean="0"/>
          </a:p>
          <a:p>
            <a:r>
              <a:rPr lang="en-US" sz="1600" dirty="0" smtClean="0"/>
              <a:t>Tidal </a:t>
            </a:r>
            <a:r>
              <a:rPr lang="en-US" sz="1600" dirty="0"/>
              <a:t>power is a form of hydropower that converts the energy of tides into electricity. In areas where the sea experiences waves and tides, we can generate electricity using tidal power. India may take up “ocean thermal level conversion” by which it will be able to generate 50,000mW of electricity to meet the power requirements</a:t>
            </a:r>
            <a:r>
              <a:rPr lang="en-US" dirty="0"/>
              <a:t>.</a:t>
            </a:r>
            <a:br>
              <a:rPr lang="en-US" dirty="0"/>
            </a:br>
            <a:endParaRPr lang="en-US"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8133" y="1447799"/>
            <a:ext cx="3395133" cy="1902029"/>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8133" y="4018318"/>
            <a:ext cx="3395133" cy="20099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131"/>
        <p:cNvGrpSpPr/>
        <p:nvPr/>
      </p:nvGrpSpPr>
      <p:grpSpPr>
        <a:xfrm>
          <a:off x="0" y="0"/>
          <a:ext cx="0" cy="0"/>
          <a:chOff x="0" y="0"/>
          <a:chExt cx="0" cy="0"/>
        </a:xfrm>
      </p:grpSpPr>
      <p:pic>
        <p:nvPicPr>
          <p:cNvPr id="132" name="Google Shape;132;g11501468435_0_91"/>
          <p:cNvPicPr preferRelativeResize="0"/>
          <p:nvPr/>
        </p:nvPicPr>
        <p:blipFill rotWithShape="1">
          <a:blip r:embed="rId3">
            <a:alphaModFix/>
          </a:blip>
          <a:srcRect/>
          <a:stretch/>
        </p:blipFill>
        <p:spPr>
          <a:xfrm>
            <a:off x="0" y="0"/>
            <a:ext cx="966164" cy="1094257"/>
          </a:xfrm>
          <a:prstGeom prst="rect">
            <a:avLst/>
          </a:prstGeom>
          <a:noFill/>
          <a:ln>
            <a:noFill/>
          </a:ln>
        </p:spPr>
      </p:pic>
      <p:sp>
        <p:nvSpPr>
          <p:cNvPr id="133" name="Google Shape;133;g11501468435_0_91"/>
          <p:cNvSpPr/>
          <p:nvPr/>
        </p:nvSpPr>
        <p:spPr>
          <a:xfrm>
            <a:off x="0" y="6520646"/>
            <a:ext cx="12192000" cy="337500"/>
          </a:xfrm>
          <a:prstGeom prst="rect">
            <a:avLst/>
          </a:prstGeom>
          <a:solidFill>
            <a:srgbClr val="43AE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b="1">
                <a:latin typeface="Calibri"/>
                <a:ea typeface="Calibri"/>
                <a:cs typeface="Calibri"/>
                <a:sym typeface="Calibri"/>
              </a:rPr>
              <a:t>Group 2 </a:t>
            </a:r>
            <a:r>
              <a:rPr lang="en-US" sz="1400" b="1" i="0" u="none" strike="noStrike" cap="none">
                <a:solidFill>
                  <a:srgbClr val="000000"/>
                </a:solidFill>
                <a:latin typeface="Calibri"/>
                <a:ea typeface="Calibri"/>
                <a:cs typeface="Calibri"/>
                <a:sym typeface="Calibri"/>
              </a:rPr>
              <a:t>, Department of Engineering and Applied Sciences, VIIT, Pune-48</a:t>
            </a:r>
            <a:endParaRPr/>
          </a:p>
        </p:txBody>
      </p:sp>
      <p:sp>
        <p:nvSpPr>
          <p:cNvPr id="134" name="Google Shape;134;g11501468435_0_91"/>
          <p:cNvSpPr txBox="1"/>
          <p:nvPr/>
        </p:nvSpPr>
        <p:spPr>
          <a:xfrm>
            <a:off x="838200" y="0"/>
            <a:ext cx="10515600" cy="9723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en-US" sz="2700" b="1" dirty="0">
                <a:solidFill>
                  <a:srgbClr val="FF0000"/>
                </a:solidFill>
                <a:latin typeface="Lucida Sans"/>
                <a:ea typeface="Lucida Sans"/>
                <a:cs typeface="Lucida Sans"/>
                <a:sym typeface="Lucida Sans"/>
              </a:rPr>
              <a:t>Advantages </a:t>
            </a:r>
            <a:r>
              <a:rPr lang="en-US" sz="2700" b="1" dirty="0" smtClean="0">
                <a:solidFill>
                  <a:srgbClr val="FF0000"/>
                </a:solidFill>
                <a:latin typeface="Lucida Sans"/>
                <a:ea typeface="Lucida Sans"/>
                <a:cs typeface="Lucida Sans"/>
                <a:sym typeface="Lucida Sans"/>
              </a:rPr>
              <a:t>Non-Conventional </a:t>
            </a:r>
            <a:r>
              <a:rPr lang="en-US" sz="2700" b="1" dirty="0">
                <a:solidFill>
                  <a:srgbClr val="FF0000"/>
                </a:solidFill>
                <a:latin typeface="Lucida Sans"/>
                <a:ea typeface="Lucida Sans"/>
                <a:cs typeface="Lucida Sans"/>
                <a:sym typeface="Lucida Sans"/>
              </a:rPr>
              <a:t>sources of energy </a:t>
            </a:r>
            <a:endParaRPr sz="3300" dirty="0">
              <a:solidFill>
                <a:srgbClr val="000000"/>
              </a:solidFill>
              <a:latin typeface="Calibri"/>
              <a:ea typeface="Calibri"/>
              <a:cs typeface="Calibri"/>
              <a:sym typeface="Calibri"/>
            </a:endParaRPr>
          </a:p>
        </p:txBody>
      </p:sp>
      <p:sp>
        <p:nvSpPr>
          <p:cNvPr id="2" name="TextBox 1"/>
          <p:cNvSpPr txBox="1"/>
          <p:nvPr/>
        </p:nvSpPr>
        <p:spPr>
          <a:xfrm>
            <a:off x="1212112" y="1179317"/>
            <a:ext cx="9462976" cy="4832092"/>
          </a:xfrm>
          <a:prstGeom prst="rect">
            <a:avLst/>
          </a:prstGeom>
          <a:noFill/>
        </p:spPr>
        <p:txBody>
          <a:bodyPr wrap="square" rtlCol="0">
            <a:spAutoFit/>
          </a:bodyPr>
          <a:lstStyle/>
          <a:p>
            <a:r>
              <a:rPr lang="en-US" sz="2000" dirty="0"/>
              <a:t>They are renewable in nature</a:t>
            </a:r>
            <a:r>
              <a:rPr lang="en-US" sz="2000" dirty="0" smtClean="0"/>
              <a:t>.</a:t>
            </a:r>
          </a:p>
          <a:p>
            <a:endParaRPr lang="en-US" sz="2000" dirty="0"/>
          </a:p>
          <a:p>
            <a:r>
              <a:rPr lang="en-US" sz="2000" dirty="0"/>
              <a:t>They produce little or no pollution as compared to traditional energy sources</a:t>
            </a:r>
            <a:r>
              <a:rPr lang="en-US" sz="2000" dirty="0" smtClean="0"/>
              <a:t>.</a:t>
            </a:r>
          </a:p>
          <a:p>
            <a:endParaRPr lang="en-US" sz="2000" dirty="0"/>
          </a:p>
          <a:p>
            <a:r>
              <a:rPr lang="en-US" sz="2000" dirty="0"/>
              <a:t>They require little maintenance</a:t>
            </a:r>
            <a:r>
              <a:rPr lang="en-US" sz="2000" dirty="0" smtClean="0"/>
              <a:t>.</a:t>
            </a:r>
          </a:p>
          <a:p>
            <a:endParaRPr lang="en-US" sz="2000" dirty="0"/>
          </a:p>
          <a:p>
            <a:r>
              <a:rPr lang="en-US" sz="2000" dirty="0"/>
              <a:t>They are a long-term cost-effective </a:t>
            </a:r>
            <a:r>
              <a:rPr lang="en-US" sz="2000" dirty="0" smtClean="0"/>
              <a:t>choice.</a:t>
            </a:r>
          </a:p>
          <a:p>
            <a:endParaRPr lang="en-US" sz="2000" dirty="0" smtClean="0"/>
          </a:p>
          <a:p>
            <a:r>
              <a:rPr lang="en-US" sz="2000" dirty="0"/>
              <a:t>The efficiency of the energy sources is high. </a:t>
            </a:r>
            <a:r>
              <a:rPr lang="en-US" sz="2000" dirty="0" smtClean="0"/>
              <a:t>...</a:t>
            </a:r>
          </a:p>
          <a:p>
            <a:endParaRPr lang="en-US" sz="2000" dirty="0"/>
          </a:p>
          <a:p>
            <a:r>
              <a:rPr lang="en-US" sz="2000" dirty="0"/>
              <a:t>The production expenses are low. </a:t>
            </a:r>
            <a:r>
              <a:rPr lang="en-US" sz="2000" dirty="0" smtClean="0"/>
              <a:t>...</a:t>
            </a:r>
          </a:p>
          <a:p>
            <a:endParaRPr lang="en-US" sz="2000" dirty="0"/>
          </a:p>
          <a:p>
            <a:r>
              <a:rPr lang="en-US" sz="2000" dirty="0"/>
              <a:t>The raw materials of conventional Sources of Energy are easy to transport. ...</a:t>
            </a:r>
          </a:p>
          <a:p>
            <a:r>
              <a:rPr lang="en-US" sz="2000" dirty="0"/>
              <a:t>Generally it doesn't need any specific place for installation.</a:t>
            </a:r>
          </a:p>
          <a:p>
            <a:r>
              <a:rPr lang="en-US" dirty="0" smtClean="0"/>
              <a:t>.</a:t>
            </a:r>
            <a:endParaRPr lang="en-US" dirty="0"/>
          </a:p>
          <a:p>
            <a:endParaRPr lang="en-US"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5867" y="2387600"/>
            <a:ext cx="3505200" cy="239606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141"/>
        <p:cNvGrpSpPr/>
        <p:nvPr/>
      </p:nvGrpSpPr>
      <p:grpSpPr>
        <a:xfrm>
          <a:off x="0" y="0"/>
          <a:ext cx="0" cy="0"/>
          <a:chOff x="0" y="0"/>
          <a:chExt cx="0" cy="0"/>
        </a:xfrm>
      </p:grpSpPr>
      <p:pic>
        <p:nvPicPr>
          <p:cNvPr id="142" name="Google Shape;142;g11501468435_0_97"/>
          <p:cNvPicPr preferRelativeResize="0"/>
          <p:nvPr/>
        </p:nvPicPr>
        <p:blipFill rotWithShape="1">
          <a:blip r:embed="rId3">
            <a:alphaModFix/>
          </a:blip>
          <a:srcRect/>
          <a:stretch/>
        </p:blipFill>
        <p:spPr>
          <a:xfrm>
            <a:off x="0" y="0"/>
            <a:ext cx="966164" cy="1094257"/>
          </a:xfrm>
          <a:prstGeom prst="rect">
            <a:avLst/>
          </a:prstGeom>
          <a:noFill/>
          <a:ln>
            <a:noFill/>
          </a:ln>
        </p:spPr>
      </p:pic>
      <p:sp>
        <p:nvSpPr>
          <p:cNvPr id="143" name="Google Shape;143;g11501468435_0_97"/>
          <p:cNvSpPr/>
          <p:nvPr/>
        </p:nvSpPr>
        <p:spPr>
          <a:xfrm>
            <a:off x="0" y="6520646"/>
            <a:ext cx="12192000" cy="337500"/>
          </a:xfrm>
          <a:prstGeom prst="rect">
            <a:avLst/>
          </a:prstGeom>
          <a:solidFill>
            <a:srgbClr val="43AE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b="1">
                <a:latin typeface="Calibri"/>
                <a:ea typeface="Calibri"/>
                <a:cs typeface="Calibri"/>
                <a:sym typeface="Calibri"/>
              </a:rPr>
              <a:t>Group 2 </a:t>
            </a:r>
            <a:r>
              <a:rPr lang="en-US" sz="1400" b="1" i="0" u="none" strike="noStrike" cap="none">
                <a:solidFill>
                  <a:srgbClr val="000000"/>
                </a:solidFill>
                <a:latin typeface="Calibri"/>
                <a:ea typeface="Calibri"/>
                <a:cs typeface="Calibri"/>
                <a:sym typeface="Calibri"/>
              </a:rPr>
              <a:t>, Department of Engineering and Applied Sciences, VIIT, Pune-48</a:t>
            </a:r>
            <a:endParaRPr/>
          </a:p>
        </p:txBody>
      </p:sp>
      <p:sp>
        <p:nvSpPr>
          <p:cNvPr id="144" name="Google Shape;144;g11501468435_0_97"/>
          <p:cNvSpPr txBox="1"/>
          <p:nvPr/>
        </p:nvSpPr>
        <p:spPr>
          <a:xfrm>
            <a:off x="838200" y="0"/>
            <a:ext cx="10515600" cy="9723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en-US" sz="2700" b="1" dirty="0">
                <a:solidFill>
                  <a:srgbClr val="FF0000"/>
                </a:solidFill>
                <a:latin typeface="Lucida Sans"/>
                <a:ea typeface="Lucida Sans"/>
                <a:cs typeface="Lucida Sans"/>
                <a:sym typeface="Lucida Sans"/>
              </a:rPr>
              <a:t>Disadvantages </a:t>
            </a:r>
            <a:r>
              <a:rPr lang="en-US" sz="2700" b="1" dirty="0" smtClean="0">
                <a:solidFill>
                  <a:srgbClr val="FF0000"/>
                </a:solidFill>
                <a:latin typeface="Lucida Sans"/>
                <a:ea typeface="Lucida Sans"/>
                <a:cs typeface="Lucida Sans"/>
                <a:sym typeface="Lucida Sans"/>
              </a:rPr>
              <a:t>Non-Conventional </a:t>
            </a:r>
            <a:r>
              <a:rPr lang="en-US" sz="2700" b="1" dirty="0">
                <a:solidFill>
                  <a:srgbClr val="FF0000"/>
                </a:solidFill>
                <a:latin typeface="Lucida Sans"/>
                <a:ea typeface="Lucida Sans"/>
                <a:cs typeface="Lucida Sans"/>
                <a:sym typeface="Lucida Sans"/>
              </a:rPr>
              <a:t>sources of energy </a:t>
            </a:r>
            <a:endParaRPr sz="3300" dirty="0">
              <a:solidFill>
                <a:srgbClr val="000000"/>
              </a:solidFill>
              <a:latin typeface="Calibri"/>
              <a:ea typeface="Calibri"/>
              <a:cs typeface="Calibri"/>
              <a:sym typeface="Calibri"/>
            </a:endParaRPr>
          </a:p>
        </p:txBody>
      </p:sp>
      <p:sp>
        <p:nvSpPr>
          <p:cNvPr id="2" name="TextBox 1"/>
          <p:cNvSpPr txBox="1"/>
          <p:nvPr/>
        </p:nvSpPr>
        <p:spPr>
          <a:xfrm>
            <a:off x="1117009" y="982933"/>
            <a:ext cx="9218428" cy="4308872"/>
          </a:xfrm>
          <a:prstGeom prst="rect">
            <a:avLst/>
          </a:prstGeom>
          <a:noFill/>
        </p:spPr>
        <p:txBody>
          <a:bodyPr wrap="square" rtlCol="0">
            <a:spAutoFit/>
          </a:bodyPr>
          <a:lstStyle/>
          <a:p>
            <a:r>
              <a:rPr lang="en-US" sz="2000" dirty="0"/>
              <a:t>Inconsistent, Unreliable Supply. </a:t>
            </a:r>
            <a:r>
              <a:rPr lang="en-US" sz="2000" dirty="0" smtClean="0"/>
              <a:t>...</a:t>
            </a:r>
          </a:p>
          <a:p>
            <a:endParaRPr lang="en-US" sz="2000" dirty="0"/>
          </a:p>
          <a:p>
            <a:r>
              <a:rPr lang="en-US" sz="2000" dirty="0"/>
              <a:t>Pollution. </a:t>
            </a:r>
            <a:r>
              <a:rPr lang="en-US" sz="2000" dirty="0" smtClean="0"/>
              <a:t>...</a:t>
            </a:r>
          </a:p>
          <a:p>
            <a:endParaRPr lang="en-US" sz="2000" dirty="0"/>
          </a:p>
          <a:p>
            <a:r>
              <a:rPr lang="en-US" sz="2000" dirty="0"/>
              <a:t>Harmful to Wildlife and Surrounding Environment. </a:t>
            </a:r>
            <a:r>
              <a:rPr lang="en-US" sz="2000" dirty="0" smtClean="0"/>
              <a:t>...</a:t>
            </a:r>
          </a:p>
          <a:p>
            <a:endParaRPr lang="en-US" sz="2000" dirty="0"/>
          </a:p>
          <a:p>
            <a:r>
              <a:rPr lang="en-US" sz="2000" dirty="0"/>
              <a:t>High Cost. </a:t>
            </a:r>
            <a:r>
              <a:rPr lang="en-US" sz="2000" dirty="0" smtClean="0"/>
              <a:t>...</a:t>
            </a:r>
          </a:p>
          <a:p>
            <a:endParaRPr lang="en-US" sz="2000" dirty="0"/>
          </a:p>
          <a:p>
            <a:r>
              <a:rPr lang="en-US" sz="2000" dirty="0"/>
              <a:t>Not Every Non-Conventional Energy Source Is Commercially Viable. </a:t>
            </a:r>
            <a:r>
              <a:rPr lang="en-US" sz="2000" dirty="0" smtClean="0"/>
              <a:t>...</a:t>
            </a:r>
          </a:p>
          <a:p>
            <a:endParaRPr lang="en-US" sz="2000" dirty="0"/>
          </a:p>
          <a:p>
            <a:r>
              <a:rPr lang="en-US" sz="2000" dirty="0"/>
              <a:t>Location-Specificity Means Lower Chances of Universality. </a:t>
            </a:r>
            <a:r>
              <a:rPr lang="en-US" sz="2000" dirty="0" smtClean="0"/>
              <a:t>...</a:t>
            </a:r>
          </a:p>
          <a:p>
            <a:endParaRPr lang="en-US" sz="2000" dirty="0"/>
          </a:p>
          <a:p>
            <a:r>
              <a:rPr lang="en-US" sz="2000" dirty="0"/>
              <a:t>Low Efficiency Levels</a:t>
            </a:r>
            <a:r>
              <a:rPr lang="en-US" dirty="0"/>
              <a:t>.</a:t>
            </a:r>
          </a:p>
          <a:p>
            <a:endParaRPr lang="en-US"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0875" y="1226608"/>
            <a:ext cx="3524250" cy="20002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152"/>
        <p:cNvGrpSpPr/>
        <p:nvPr/>
      </p:nvGrpSpPr>
      <p:grpSpPr>
        <a:xfrm>
          <a:off x="0" y="0"/>
          <a:ext cx="0" cy="0"/>
          <a:chOff x="0" y="0"/>
          <a:chExt cx="0" cy="0"/>
        </a:xfrm>
      </p:grpSpPr>
      <p:pic>
        <p:nvPicPr>
          <p:cNvPr id="153" name="Google Shape;153;g11501468435_0_103"/>
          <p:cNvPicPr preferRelativeResize="0"/>
          <p:nvPr/>
        </p:nvPicPr>
        <p:blipFill rotWithShape="1">
          <a:blip r:embed="rId3">
            <a:alphaModFix/>
          </a:blip>
          <a:srcRect/>
          <a:stretch/>
        </p:blipFill>
        <p:spPr>
          <a:xfrm>
            <a:off x="0" y="0"/>
            <a:ext cx="966164" cy="1094257"/>
          </a:xfrm>
          <a:prstGeom prst="rect">
            <a:avLst/>
          </a:prstGeom>
          <a:noFill/>
          <a:ln>
            <a:noFill/>
          </a:ln>
        </p:spPr>
      </p:pic>
      <p:sp>
        <p:nvSpPr>
          <p:cNvPr id="154" name="Google Shape;154;g11501468435_0_103"/>
          <p:cNvSpPr/>
          <p:nvPr/>
        </p:nvSpPr>
        <p:spPr>
          <a:xfrm>
            <a:off x="0" y="6520646"/>
            <a:ext cx="12192000" cy="337500"/>
          </a:xfrm>
          <a:prstGeom prst="rect">
            <a:avLst/>
          </a:prstGeom>
          <a:solidFill>
            <a:srgbClr val="43AE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b="1">
                <a:latin typeface="Calibri"/>
                <a:ea typeface="Calibri"/>
                <a:cs typeface="Calibri"/>
                <a:sym typeface="Calibri"/>
              </a:rPr>
              <a:t>Group 2 </a:t>
            </a:r>
            <a:r>
              <a:rPr lang="en-US" sz="1400" b="1" i="0" u="none" strike="noStrike" cap="none">
                <a:solidFill>
                  <a:srgbClr val="000000"/>
                </a:solidFill>
                <a:latin typeface="Calibri"/>
                <a:ea typeface="Calibri"/>
                <a:cs typeface="Calibri"/>
                <a:sym typeface="Calibri"/>
              </a:rPr>
              <a:t>, Department of Engineering and Applied Sciences, VIIT, Pune-48</a:t>
            </a:r>
            <a:endParaRPr/>
          </a:p>
        </p:txBody>
      </p:sp>
      <p:sp>
        <p:nvSpPr>
          <p:cNvPr id="155" name="Google Shape;155;g11501468435_0_103"/>
          <p:cNvSpPr txBox="1"/>
          <p:nvPr/>
        </p:nvSpPr>
        <p:spPr>
          <a:xfrm>
            <a:off x="966175" y="2736850"/>
            <a:ext cx="10515600" cy="9723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en-US" sz="2700" b="1" dirty="0">
                <a:solidFill>
                  <a:srgbClr val="FF0000"/>
                </a:solidFill>
                <a:latin typeface="Lucida Sans"/>
                <a:ea typeface="Lucida Sans"/>
                <a:cs typeface="Lucida Sans"/>
                <a:sym typeface="Lucida Sans"/>
              </a:rPr>
              <a:t>Applications </a:t>
            </a:r>
            <a:r>
              <a:rPr lang="en-US" sz="2700" b="1" dirty="0" smtClean="0">
                <a:solidFill>
                  <a:srgbClr val="FF0000"/>
                </a:solidFill>
                <a:latin typeface="Lucida Sans"/>
                <a:ea typeface="Lucida Sans"/>
                <a:cs typeface="Lucida Sans"/>
                <a:sym typeface="Lucida Sans"/>
              </a:rPr>
              <a:t>Non-Conventional </a:t>
            </a:r>
            <a:r>
              <a:rPr lang="en-US" sz="2700" b="1" dirty="0">
                <a:solidFill>
                  <a:srgbClr val="FF0000"/>
                </a:solidFill>
                <a:latin typeface="Lucida Sans"/>
                <a:ea typeface="Lucida Sans"/>
                <a:cs typeface="Lucida Sans"/>
                <a:sym typeface="Lucida Sans"/>
              </a:rPr>
              <a:t>sources of energy </a:t>
            </a:r>
            <a:endParaRPr sz="3300" dirty="0">
              <a:solidFill>
                <a:srgbClr val="000000"/>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197"/>
        <p:cNvGrpSpPr/>
        <p:nvPr/>
      </p:nvGrpSpPr>
      <p:grpSpPr>
        <a:xfrm>
          <a:off x="0" y="0"/>
          <a:ext cx="0" cy="0"/>
          <a:chOff x="0" y="0"/>
          <a:chExt cx="0" cy="0"/>
        </a:xfrm>
      </p:grpSpPr>
      <p:pic>
        <p:nvPicPr>
          <p:cNvPr id="198" name="Google Shape;198;g1151499b8c7_1_0"/>
          <p:cNvPicPr preferRelativeResize="0"/>
          <p:nvPr/>
        </p:nvPicPr>
        <p:blipFill rotWithShape="1">
          <a:blip r:embed="rId3">
            <a:alphaModFix/>
          </a:blip>
          <a:srcRect/>
          <a:stretch/>
        </p:blipFill>
        <p:spPr>
          <a:xfrm>
            <a:off x="0" y="0"/>
            <a:ext cx="966164" cy="1094257"/>
          </a:xfrm>
          <a:prstGeom prst="rect">
            <a:avLst/>
          </a:prstGeom>
          <a:noFill/>
          <a:ln>
            <a:noFill/>
          </a:ln>
        </p:spPr>
      </p:pic>
      <p:sp>
        <p:nvSpPr>
          <p:cNvPr id="199" name="Google Shape;199;g1151499b8c7_1_0"/>
          <p:cNvSpPr/>
          <p:nvPr/>
        </p:nvSpPr>
        <p:spPr>
          <a:xfrm>
            <a:off x="0" y="6520646"/>
            <a:ext cx="12192000" cy="337500"/>
          </a:xfrm>
          <a:prstGeom prst="rect">
            <a:avLst/>
          </a:prstGeom>
          <a:solidFill>
            <a:srgbClr val="43AE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b="1">
                <a:latin typeface="Calibri"/>
                <a:ea typeface="Calibri"/>
                <a:cs typeface="Calibri"/>
                <a:sym typeface="Calibri"/>
              </a:rPr>
              <a:t>Group 2 </a:t>
            </a:r>
            <a:r>
              <a:rPr lang="en-US" sz="1400" b="1" i="0" u="none" strike="noStrike" cap="none">
                <a:solidFill>
                  <a:srgbClr val="000000"/>
                </a:solidFill>
                <a:latin typeface="Calibri"/>
                <a:ea typeface="Calibri"/>
                <a:cs typeface="Calibri"/>
                <a:sym typeface="Calibri"/>
              </a:rPr>
              <a:t>, Department of Engineering and Applied Sciences, VIIT, Pune-48</a:t>
            </a:r>
            <a:endParaRPr/>
          </a:p>
        </p:txBody>
      </p:sp>
      <p:sp>
        <p:nvSpPr>
          <p:cNvPr id="200" name="Google Shape;200;g1151499b8c7_1_0"/>
          <p:cNvSpPr txBox="1"/>
          <p:nvPr/>
        </p:nvSpPr>
        <p:spPr>
          <a:xfrm>
            <a:off x="966175" y="2790275"/>
            <a:ext cx="10515600" cy="9723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en-US" sz="2700" b="1">
                <a:solidFill>
                  <a:srgbClr val="FF0000"/>
                </a:solidFill>
                <a:latin typeface="Lucida Sans"/>
                <a:ea typeface="Lucida Sans"/>
                <a:cs typeface="Lucida Sans"/>
                <a:sym typeface="Lucida Sans"/>
              </a:rPr>
              <a:t>Conclusion </a:t>
            </a:r>
            <a:endParaRPr sz="3300">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TotalTime>
  <Words>481</Words>
  <Application>Microsoft Office PowerPoint</Application>
  <PresentationFormat>Custom</PresentationFormat>
  <Paragraphs>113</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Lucida Sans</vt:lpstr>
      <vt:lpstr>Calibri</vt:lpstr>
      <vt:lpstr>Nunito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Abdul Rehman</dc:creator>
  <cp:lastModifiedBy>NATHE PRASAD</cp:lastModifiedBy>
  <cp:revision>8</cp:revision>
  <dcterms:created xsi:type="dcterms:W3CDTF">2021-08-21T19:01:25Z</dcterms:created>
  <dcterms:modified xsi:type="dcterms:W3CDTF">2022-05-30T12:34:03Z</dcterms:modified>
</cp:coreProperties>
</file>